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26" r:id="rId2"/>
    <p:sldId id="328" r:id="rId3"/>
    <p:sldId id="316" r:id="rId4"/>
    <p:sldId id="298" r:id="rId5"/>
    <p:sldId id="299" r:id="rId6"/>
    <p:sldId id="267" r:id="rId7"/>
    <p:sldId id="307" r:id="rId8"/>
    <p:sldId id="300" r:id="rId9"/>
    <p:sldId id="291" r:id="rId10"/>
    <p:sldId id="277" r:id="rId11"/>
    <p:sldId id="324" r:id="rId12"/>
    <p:sldId id="303" r:id="rId13"/>
    <p:sldId id="304" r:id="rId14"/>
    <p:sldId id="279" r:id="rId15"/>
    <p:sldId id="274" r:id="rId16"/>
    <p:sldId id="271" r:id="rId17"/>
    <p:sldId id="309" r:id="rId18"/>
    <p:sldId id="310" r:id="rId19"/>
    <p:sldId id="313" r:id="rId20"/>
    <p:sldId id="317" r:id="rId21"/>
    <p:sldId id="283" r:id="rId22"/>
    <p:sldId id="311" r:id="rId23"/>
    <p:sldId id="319" r:id="rId24"/>
    <p:sldId id="320" r:id="rId25"/>
    <p:sldId id="312" r:id="rId26"/>
    <p:sldId id="323" r:id="rId27"/>
    <p:sldId id="322" r:id="rId28"/>
    <p:sldId id="296" r:id="rId29"/>
    <p:sldId id="289" r:id="rId30"/>
    <p:sldId id="280" r:id="rId31"/>
    <p:sldId id="314" r:id="rId32"/>
    <p:sldId id="273" r:id="rId33"/>
    <p:sldId id="315" r:id="rId34"/>
    <p:sldId id="275" r:id="rId35"/>
    <p:sldId id="281" r:id="rId36"/>
    <p:sldId id="295" r:id="rId37"/>
    <p:sldId id="290" r:id="rId38"/>
  </p:sldIdLst>
  <p:sldSz cx="12192000" cy="6858000"/>
  <p:notesSz cx="7315200" cy="96012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3840">
          <p15:clr>
            <a:srgbClr val="A4A3A4"/>
          </p15:clr>
        </p15:guide>
        <p15:guide id="3" pos="600" userDrawn="1">
          <p15:clr>
            <a:srgbClr val="A4A3A4"/>
          </p15:clr>
        </p15:guide>
        <p15:guide id="4" orient="horz" pos="624" userDrawn="1">
          <p15:clr>
            <a:srgbClr val="A4A3A4"/>
          </p15:clr>
        </p15:guide>
        <p15:guide id="5" orient="horz" pos="1104" userDrawn="1">
          <p15:clr>
            <a:srgbClr val="A4A3A4"/>
          </p15:clr>
        </p15:guide>
        <p15:guide id="6" orient="horz" pos="4224" userDrawn="1">
          <p15:clr>
            <a:srgbClr val="A4A3A4"/>
          </p15:clr>
        </p15:guide>
        <p15:guide id="7" pos="7488" userDrawn="1">
          <p15:clr>
            <a:srgbClr val="A4A3A4"/>
          </p15:clr>
        </p15:guide>
        <p15:guide id="8" pos="5520" userDrawn="1">
          <p15:clr>
            <a:srgbClr val="A4A3A4"/>
          </p15:clr>
        </p15:guide>
        <p15:guide id="9" pos="960" userDrawn="1">
          <p15:clr>
            <a:srgbClr val="A4A3A4"/>
          </p15:clr>
        </p15:guide>
        <p15:guide id="10" orient="horz" pos="3912"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456" userDrawn="1">
          <p15:clr>
            <a:srgbClr val="A4A3A4"/>
          </p15:clr>
        </p15:guide>
        <p15:guide id="3" orient="horz" pos="3024">
          <p15:clr>
            <a:srgbClr val="A4A3A4"/>
          </p15:clr>
        </p15:guide>
        <p15:guide id="4" pos="2303">
          <p15:clr>
            <a:srgbClr val="A4A3A4"/>
          </p15:clr>
        </p15:guide>
        <p15:guide id="5" pos="415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Brooks" initials="m" lastIdx="8" clrIdx="0">
    <p:extLst/>
  </p:cmAuthor>
  <p:cmAuthor id="2" name="Jeffrey Jones" initials="JJ" lastIdx="1" clrIdx="1">
    <p:extLst/>
  </p:cmAuthor>
  <p:cmAuthor id="3" name="Jeffrey Jones" initials="JJ [2]" lastIdx="1" clrIdx="2">
    <p:extLst/>
  </p:cmAuthor>
  <p:cmAuthor id="4" name="Jeffrey Jones" initials="JJ [3]" lastIdx="1" clrIdx="3">
    <p:extLst/>
  </p:cmAuthor>
  <p:cmAuthor id="5" name="Heidi D Finnes" initials="HDF"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C2F4FE"/>
    <a:srgbClr val="E8E2EE"/>
    <a:srgbClr val="DDEDF7"/>
    <a:srgbClr val="D3E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1" autoAdjust="0"/>
    <p:restoredTop sz="92699" autoAdjust="0"/>
  </p:normalViewPr>
  <p:slideViewPr>
    <p:cSldViewPr snapToGrid="0">
      <p:cViewPr varScale="1">
        <p:scale>
          <a:sx n="73" d="100"/>
          <a:sy n="73" d="100"/>
        </p:scale>
        <p:origin x="581" y="67"/>
      </p:cViewPr>
      <p:guideLst>
        <p:guide orient="horz" pos="888"/>
        <p:guide pos="3840"/>
        <p:guide pos="600"/>
        <p:guide orient="horz" pos="624"/>
        <p:guide orient="horz" pos="1104"/>
        <p:guide orient="horz" pos="4224"/>
        <p:guide pos="7488"/>
        <p:guide pos="5520"/>
        <p:guide pos="960"/>
        <p:guide orient="horz" pos="391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602" y="67"/>
      </p:cViewPr>
      <p:guideLst>
        <p:guide orient="horz" pos="2924"/>
        <p:guide pos="456"/>
        <p:guide orient="horz" pos="3024"/>
        <p:guide pos="2303"/>
        <p:guide pos="415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2354" y="281152"/>
            <a:ext cx="4619897" cy="481726"/>
          </a:xfrm>
          <a:prstGeom prst="rect">
            <a:avLst/>
          </a:prstGeom>
        </p:spPr>
        <p:txBody>
          <a:bodyPr vert="horz" lIns="96122" tIns="48062" rIns="96122" bIns="48062" rtlCol="0"/>
          <a:lstStyle>
            <a:lvl1pPr algn="l">
              <a:defRPr sz="1200"/>
            </a:lvl1pPr>
          </a:lstStyle>
          <a:p>
            <a:r>
              <a:rPr lang="en-US" b="1" dirty="0" smtClean="0"/>
              <a:t>Practicing Personalized Evidence-based Medicine in CLL through Risk Stratification and Patient Education</a:t>
            </a:r>
          </a:p>
          <a:p>
            <a:endParaRPr lang="en-US" dirty="0"/>
          </a:p>
        </p:txBody>
      </p:sp>
      <p:sp>
        <p:nvSpPr>
          <p:cNvPr id="4" name="Footer Placeholder 3"/>
          <p:cNvSpPr>
            <a:spLocks noGrp="1"/>
          </p:cNvSpPr>
          <p:nvPr>
            <p:ph type="ftr" sz="quarter" idx="2"/>
          </p:nvPr>
        </p:nvSpPr>
        <p:spPr>
          <a:xfrm>
            <a:off x="2" y="9119477"/>
            <a:ext cx="3169920" cy="481726"/>
          </a:xfrm>
          <a:prstGeom prst="rect">
            <a:avLst/>
          </a:prstGeom>
        </p:spPr>
        <p:txBody>
          <a:bodyPr vert="horz" lIns="96122" tIns="48062" rIns="96122" bIns="48062" rtlCol="0" anchor="b"/>
          <a:lstStyle>
            <a:lvl1pPr algn="l">
              <a:defRPr sz="1200"/>
            </a:lvl1pPr>
          </a:lstStyle>
          <a:p>
            <a:r>
              <a:rPr lang="en-US" dirty="0" smtClean="0"/>
              <a:t>©2017 MediCom Worldwide, Inc.</a:t>
            </a:r>
            <a:endParaRPr lang="en-US" dirty="0"/>
          </a:p>
        </p:txBody>
      </p:sp>
      <p:sp>
        <p:nvSpPr>
          <p:cNvPr id="5" name="Slide Number Placeholder 4"/>
          <p:cNvSpPr>
            <a:spLocks noGrp="1"/>
          </p:cNvSpPr>
          <p:nvPr>
            <p:ph type="sldNum" sz="quarter" idx="3"/>
          </p:nvPr>
        </p:nvSpPr>
        <p:spPr>
          <a:xfrm>
            <a:off x="4143588" y="9119477"/>
            <a:ext cx="3169920" cy="481726"/>
          </a:xfrm>
          <a:prstGeom prst="rect">
            <a:avLst/>
          </a:prstGeom>
        </p:spPr>
        <p:txBody>
          <a:bodyPr vert="horz" lIns="96122" tIns="48062" rIns="96122" bIns="48062" rtlCol="0" anchor="b"/>
          <a:lstStyle>
            <a:lvl1pPr algn="r">
              <a:defRPr sz="1200"/>
            </a:lvl1pPr>
          </a:lstStyle>
          <a:p>
            <a:fld id="{16801742-6913-47F9-8F6B-1AB369D56941}" type="slidenum">
              <a:rPr lang="en-US" smtClean="0"/>
              <a:pPr/>
              <a:t>‹#›</a:t>
            </a:fld>
            <a:endParaRPr lang="en-US" dirty="0"/>
          </a:p>
        </p:txBody>
      </p:sp>
    </p:spTree>
    <p:extLst>
      <p:ext uri="{BB962C8B-B14F-4D97-AF65-F5344CB8AC3E}">
        <p14:creationId xmlns:p14="http://schemas.microsoft.com/office/powerpoint/2010/main" val="883136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70419" cy="480614"/>
          </a:xfrm>
          <a:prstGeom prst="rect">
            <a:avLst/>
          </a:prstGeom>
        </p:spPr>
        <p:txBody>
          <a:bodyPr vert="horz" lIns="95076" tIns="47539" rIns="95076" bIns="47539" rtlCol="0"/>
          <a:lstStyle>
            <a:lvl1pPr algn="l">
              <a:defRPr sz="1200"/>
            </a:lvl1pPr>
          </a:lstStyle>
          <a:p>
            <a:endParaRPr lang="en-US" dirty="0"/>
          </a:p>
        </p:txBody>
      </p:sp>
      <p:sp>
        <p:nvSpPr>
          <p:cNvPr id="3" name="Date Placeholder 2"/>
          <p:cNvSpPr>
            <a:spLocks noGrp="1"/>
          </p:cNvSpPr>
          <p:nvPr>
            <p:ph type="dt" idx="1"/>
          </p:nvPr>
        </p:nvSpPr>
        <p:spPr>
          <a:xfrm>
            <a:off x="4143535" y="3"/>
            <a:ext cx="3170419" cy="480614"/>
          </a:xfrm>
          <a:prstGeom prst="rect">
            <a:avLst/>
          </a:prstGeom>
        </p:spPr>
        <p:txBody>
          <a:bodyPr vert="horz" lIns="95076" tIns="47539" rIns="95076" bIns="47539" rtlCol="0"/>
          <a:lstStyle>
            <a:lvl1pPr algn="r">
              <a:defRPr sz="1200"/>
            </a:lvl1pPr>
          </a:lstStyle>
          <a:p>
            <a:fld id="{DF0CE3F7-A1C8-4DF4-B13D-8837C51BB048}" type="datetimeFigureOut">
              <a:rPr lang="en-US" smtClean="0"/>
              <a:pPr/>
              <a:t>1/19/2017</a:t>
            </a:fld>
            <a:endParaRPr lang="en-US" dirty="0"/>
          </a:p>
        </p:txBody>
      </p:sp>
      <p:sp>
        <p:nvSpPr>
          <p:cNvPr id="4" name="Slide Image Placeholder 3"/>
          <p:cNvSpPr>
            <a:spLocks noGrp="1" noRot="1" noChangeAspect="1"/>
          </p:cNvSpPr>
          <p:nvPr>
            <p:ph type="sldImg" idx="2"/>
          </p:nvPr>
        </p:nvSpPr>
        <p:spPr>
          <a:xfrm>
            <a:off x="779463" y="1200150"/>
            <a:ext cx="5756275" cy="3238500"/>
          </a:xfrm>
          <a:prstGeom prst="rect">
            <a:avLst/>
          </a:prstGeom>
          <a:noFill/>
          <a:ln w="12700">
            <a:solidFill>
              <a:prstClr val="black"/>
            </a:solidFill>
          </a:ln>
        </p:spPr>
        <p:txBody>
          <a:bodyPr vert="horz" lIns="95076" tIns="47539" rIns="95076" bIns="47539" rtlCol="0" anchor="ctr"/>
          <a:lstStyle/>
          <a:p>
            <a:endParaRPr lang="en-US" dirty="0"/>
          </a:p>
        </p:txBody>
      </p:sp>
      <p:sp>
        <p:nvSpPr>
          <p:cNvPr id="5" name="Notes Placeholder 4"/>
          <p:cNvSpPr>
            <a:spLocks noGrp="1"/>
          </p:cNvSpPr>
          <p:nvPr>
            <p:ph type="body" sz="quarter" idx="3"/>
          </p:nvPr>
        </p:nvSpPr>
        <p:spPr>
          <a:xfrm>
            <a:off x="732021" y="4620095"/>
            <a:ext cx="5851160" cy="3780681"/>
          </a:xfrm>
          <a:prstGeom prst="rect">
            <a:avLst/>
          </a:prstGeom>
        </p:spPr>
        <p:txBody>
          <a:bodyPr vert="horz" lIns="95076" tIns="47539" rIns="95076" bIns="475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586"/>
            <a:ext cx="3170419" cy="480614"/>
          </a:xfrm>
          <a:prstGeom prst="rect">
            <a:avLst/>
          </a:prstGeom>
        </p:spPr>
        <p:txBody>
          <a:bodyPr vert="horz" lIns="95076" tIns="47539" rIns="95076" bIns="475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35" y="9120586"/>
            <a:ext cx="3170419" cy="480614"/>
          </a:xfrm>
          <a:prstGeom prst="rect">
            <a:avLst/>
          </a:prstGeom>
        </p:spPr>
        <p:txBody>
          <a:bodyPr vert="horz" lIns="95076" tIns="47539" rIns="95076" bIns="47539" rtlCol="0" anchor="b"/>
          <a:lstStyle>
            <a:lvl1pPr algn="r">
              <a:defRPr sz="1200"/>
            </a:lvl1pPr>
          </a:lstStyle>
          <a:p>
            <a:fld id="{8DFAF00C-13B1-4393-88C5-4B2375CE57E4}" type="slidenum">
              <a:rPr lang="en-US" smtClean="0"/>
              <a:pPr/>
              <a:t>‹#›</a:t>
            </a:fld>
            <a:endParaRPr lang="en-US" dirty="0"/>
          </a:p>
        </p:txBody>
      </p:sp>
    </p:spTree>
    <p:extLst>
      <p:ext uri="{BB962C8B-B14F-4D97-AF65-F5344CB8AC3E}">
        <p14:creationId xmlns:p14="http://schemas.microsoft.com/office/powerpoint/2010/main" val="210641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0" y="4620094"/>
            <a:ext cx="5859280" cy="4500492"/>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119366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336CD7-6D7F-48E7-BAFD-2A7A4D17DBC6}" type="slidenum">
              <a:rPr lang="en-US" smtClean="0"/>
              <a:pPr/>
              <a:t>10</a:t>
            </a:fld>
            <a:endParaRPr lang="en-US" dirty="0"/>
          </a:p>
        </p:txBody>
      </p:sp>
      <p:sp>
        <p:nvSpPr>
          <p:cNvPr id="5" name="Notes Placeholder 4"/>
          <p:cNvSpPr>
            <a:spLocks noGrp="1"/>
          </p:cNvSpPr>
          <p:nvPr>
            <p:ph type="body" sz="quarter" idx="11"/>
          </p:nvPr>
        </p:nvSpPr>
        <p:spPr>
          <a:xfrm>
            <a:off x="695238" y="4620094"/>
            <a:ext cx="5896062" cy="4981106"/>
          </a:xfrm>
        </p:spPr>
        <p:txBody>
          <a:bodyPr/>
          <a:lstStyle/>
          <a:p>
            <a:endParaRPr lang="en-US" dirty="0"/>
          </a:p>
          <a:p>
            <a:endParaRPr lang="en-US" dirty="0"/>
          </a:p>
        </p:txBody>
      </p:sp>
      <p:sp>
        <p:nvSpPr>
          <p:cNvPr id="6" name="Rectangle 5"/>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7" name="Rectangle 6"/>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52359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336CD7-6D7F-48E7-BAFD-2A7A4D17DBC6}" type="slidenum">
              <a:rPr lang="en-US" smtClean="0"/>
              <a:pPr/>
              <a:t>11</a:t>
            </a:fld>
            <a:endParaRPr lang="en-US" dirty="0"/>
          </a:p>
        </p:txBody>
      </p:sp>
      <p:sp>
        <p:nvSpPr>
          <p:cNvPr id="3" name="Notes Placeholder 2"/>
          <p:cNvSpPr>
            <a:spLocks noGrp="1"/>
          </p:cNvSpPr>
          <p:nvPr>
            <p:ph type="body" sz="quarter" idx="11"/>
          </p:nvPr>
        </p:nvSpPr>
        <p:spPr>
          <a:xfrm>
            <a:off x="732021" y="4620095"/>
            <a:ext cx="5841684" cy="3780681"/>
          </a:xfrm>
        </p:spPr>
        <p:txBody>
          <a:bodyPr/>
          <a:lstStyle/>
          <a:p>
            <a:r>
              <a:rPr lang="en-US" dirty="0"/>
              <a:t> </a:t>
            </a:r>
          </a:p>
          <a:p>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6493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5"/>
            <a:ext cx="5818904" cy="3780681"/>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12</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423118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5"/>
            <a:ext cx="5851160" cy="4796727"/>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13</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54493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484" y="4620094"/>
            <a:ext cx="5812254" cy="4708056"/>
          </a:xfrm>
        </p:spPr>
        <p:txBody>
          <a:bodyPr/>
          <a:lstStyle/>
          <a:p>
            <a:endParaRPr lang="en-US" sz="1100"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14</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8663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15</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335626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4"/>
            <a:ext cx="5851160" cy="4500492"/>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16</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42007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17</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98575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900" y="4620095"/>
            <a:ext cx="5962650" cy="3780681"/>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18</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109296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5"/>
            <a:ext cx="5851160" cy="4756255"/>
          </a:xfrm>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19</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43393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a:t>
            </a:fld>
            <a:endParaRPr lang="en-US" dirty="0"/>
          </a:p>
        </p:txBody>
      </p:sp>
    </p:spTree>
    <p:extLst>
      <p:ext uri="{BB962C8B-B14F-4D97-AF65-F5344CB8AC3E}">
        <p14:creationId xmlns:p14="http://schemas.microsoft.com/office/powerpoint/2010/main" val="2222426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496" y="4620094"/>
            <a:ext cx="5849803" cy="4810218"/>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20</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152780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FAF00C-13B1-4393-88C5-4B2375CE57E4}" type="slidenum">
              <a:rPr lang="en-US" smtClean="0"/>
              <a:pPr/>
              <a:t>21</a:t>
            </a:fld>
            <a:endParaRPr lang="en-US" dirty="0"/>
          </a:p>
        </p:txBody>
      </p:sp>
      <p:sp>
        <p:nvSpPr>
          <p:cNvPr id="5" name="Notes Placeholder 4"/>
          <p:cNvSpPr>
            <a:spLocks noGrp="1"/>
          </p:cNvSpPr>
          <p:nvPr>
            <p:ph type="body" sz="quarter" idx="11"/>
          </p:nvPr>
        </p:nvSpPr>
        <p:spPr/>
        <p:txBody>
          <a:bodyPr/>
          <a:lstStyle/>
          <a:p>
            <a:r>
              <a:rPr lang="en-US" dirty="0"/>
              <a:t> </a:t>
            </a:r>
          </a:p>
          <a:p>
            <a:endParaRPr lang="en-US" dirty="0"/>
          </a:p>
        </p:txBody>
      </p:sp>
      <p:sp>
        <p:nvSpPr>
          <p:cNvPr id="6" name="Rectangle 5"/>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7" name="Rectangle 6"/>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1885021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22</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72404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23</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195465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24</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214231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25</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1027581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26</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715769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27</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218825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3" y="4620095"/>
            <a:ext cx="5859277" cy="3780681"/>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28</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674297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900" y="4620095"/>
            <a:ext cx="5975350" cy="4682655"/>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29</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135065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0" y="4620094"/>
            <a:ext cx="5859279" cy="4715780"/>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715273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4"/>
            <a:ext cx="5851160" cy="4742763"/>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30</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829379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2" y="4620094"/>
            <a:ext cx="5960878" cy="4500492"/>
          </a:xfrm>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31</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585980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498" y="4620094"/>
            <a:ext cx="5900602" cy="4616213"/>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32</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80131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900" y="4620095"/>
            <a:ext cx="5867400" cy="4500492"/>
          </a:xfrm>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33</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865213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34</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1121757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4"/>
            <a:ext cx="5851160" cy="4233472"/>
          </a:xfrm>
        </p:spPr>
        <p:txBody>
          <a:bodyPr/>
          <a:lstStyle/>
          <a:p>
            <a:r>
              <a:rPr lang="en-US" dirty="0"/>
              <a:t> </a:t>
            </a:r>
          </a:p>
        </p:txBody>
      </p:sp>
      <p:sp>
        <p:nvSpPr>
          <p:cNvPr id="4" name="Slide Number Placeholder 3"/>
          <p:cNvSpPr>
            <a:spLocks noGrp="1"/>
          </p:cNvSpPr>
          <p:nvPr>
            <p:ph type="sldNum" sz="quarter" idx="10"/>
          </p:nvPr>
        </p:nvSpPr>
        <p:spPr/>
        <p:txBody>
          <a:bodyPr/>
          <a:lstStyle/>
          <a:p>
            <a:fld id="{8DFAF00C-13B1-4393-88C5-4B2375CE57E4}" type="slidenum">
              <a:rPr lang="en-US" smtClean="0"/>
              <a:pPr/>
              <a:t>35</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785742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899" y="4601551"/>
            <a:ext cx="5924551" cy="4713532"/>
          </a:xfrm>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36</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373863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4"/>
            <a:ext cx="5851160" cy="4500492"/>
          </a:xfrm>
        </p:spPr>
        <p:txBody>
          <a:bodyPr/>
          <a:lstStyle/>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37</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31364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5"/>
            <a:ext cx="5859280" cy="3780681"/>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4</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403929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2" y="4620095"/>
            <a:ext cx="5725928" cy="3780681"/>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5</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82417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5"/>
            <a:ext cx="5859280" cy="3780681"/>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6</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284635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5"/>
            <a:ext cx="5859280" cy="3780681"/>
          </a:xfrm>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7</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57562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0" y="4620095"/>
            <a:ext cx="5859280" cy="3780681"/>
          </a:xfrm>
        </p:spPr>
        <p:txBody>
          <a:bodyPr/>
          <a:lstStyle/>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8</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140870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21" y="4620095"/>
            <a:ext cx="5859280" cy="3780681"/>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DFAF00C-13B1-4393-88C5-4B2375CE57E4}" type="slidenum">
              <a:rPr lang="en-US" smtClean="0"/>
              <a:pPr/>
              <a:t>9</a:t>
            </a:fld>
            <a:endParaRPr lang="en-US" dirty="0"/>
          </a:p>
        </p:txBody>
      </p:sp>
      <p:sp>
        <p:nvSpPr>
          <p:cNvPr id="5" name="Rectangle 4"/>
          <p:cNvSpPr/>
          <p:nvPr/>
        </p:nvSpPr>
        <p:spPr>
          <a:xfrm>
            <a:off x="185814" y="368140"/>
            <a:ext cx="5137460" cy="619229"/>
          </a:xfrm>
          <a:prstGeom prst="rect">
            <a:avLst/>
          </a:prstGeom>
        </p:spPr>
        <p:txBody>
          <a:bodyPr wrap="square" lIns="95076" tIns="47539" rIns="95076" bIns="47539">
            <a:spAutoFit/>
          </a:bodyPr>
          <a:lstStyle/>
          <a:p>
            <a:r>
              <a:rPr lang="en-US" sz="1700" b="1" dirty="0"/>
              <a:t>Practicing Personalized Evidence-based Medicine in CLL through Risk Stratification and Patient Education</a:t>
            </a:r>
          </a:p>
        </p:txBody>
      </p:sp>
      <p:sp>
        <p:nvSpPr>
          <p:cNvPr id="6" name="Rectangle 5"/>
          <p:cNvSpPr/>
          <p:nvPr/>
        </p:nvSpPr>
        <p:spPr>
          <a:xfrm>
            <a:off x="185814" y="9236307"/>
            <a:ext cx="5137460" cy="270557"/>
          </a:xfrm>
          <a:prstGeom prst="rect">
            <a:avLst/>
          </a:prstGeom>
        </p:spPr>
        <p:txBody>
          <a:bodyPr wrap="square" lIns="95076" tIns="47539" rIns="95076" bIns="47539">
            <a:spAutoFit/>
          </a:bodyPr>
          <a:lstStyle/>
          <a:p>
            <a:r>
              <a:rPr lang="en-US" sz="1100" dirty="0"/>
              <a:t>© </a:t>
            </a:r>
            <a:r>
              <a:rPr lang="en-US" sz="1100" dirty="0" smtClean="0"/>
              <a:t>2017 </a:t>
            </a:r>
            <a:r>
              <a:rPr lang="en-US" sz="1100" dirty="0"/>
              <a:t>MediCom Worldwide, Inc.</a:t>
            </a:r>
          </a:p>
        </p:txBody>
      </p:sp>
    </p:spTree>
    <p:extLst>
      <p:ext uri="{BB962C8B-B14F-4D97-AF65-F5344CB8AC3E}">
        <p14:creationId xmlns:p14="http://schemas.microsoft.com/office/powerpoint/2010/main" val="316877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1744002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38620908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1488261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Only - No Logo">
    <p:spTree>
      <p:nvGrpSpPr>
        <p:cNvPr id="1" name=""/>
        <p:cNvGrpSpPr/>
        <p:nvPr/>
      </p:nvGrpSpPr>
      <p:grpSpPr>
        <a:xfrm>
          <a:off x="0" y="0"/>
          <a:ext cx="0" cy="0"/>
          <a:chOff x="0" y="0"/>
          <a:chExt cx="0" cy="0"/>
        </a:xfrm>
      </p:grpSpPr>
      <p:pic>
        <p:nvPicPr>
          <p:cNvPr id="8"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4" t="28969"/>
          <a:stretch/>
        </p:blipFill>
        <p:spPr bwMode="auto">
          <a:xfrm>
            <a:off x="-2117" y="0"/>
            <a:ext cx="11843657" cy="17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a:t>Click to edit Master title style</a:t>
            </a:r>
          </a:p>
        </p:txBody>
      </p:sp>
      <p:sp>
        <p:nvSpPr>
          <p:cNvPr id="4" name="Slide Number Placeholder 44"/>
          <p:cNvSpPr>
            <a:spLocks noGrp="1"/>
          </p:cNvSpPr>
          <p:nvPr>
            <p:ph type="sldNum" sz="quarter" idx="4"/>
          </p:nvPr>
        </p:nvSpPr>
        <p:spPr>
          <a:xfrm>
            <a:off x="46567" y="6453189"/>
            <a:ext cx="643467"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dirty="0"/>
          </a:p>
        </p:txBody>
      </p:sp>
      <p:sp>
        <p:nvSpPr>
          <p:cNvPr id="5" name="Rectangle 7"/>
          <p:cNvSpPr>
            <a:spLocks noChangeArrowheads="1"/>
          </p:cNvSpPr>
          <p:nvPr/>
        </p:nvSpPr>
        <p:spPr bwMode="auto">
          <a:xfrm>
            <a:off x="-2117" y="1"/>
            <a:ext cx="12194117"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7" name="Rectangle 8"/>
          <p:cNvSpPr>
            <a:spLocks noChangeArrowheads="1"/>
          </p:cNvSpPr>
          <p:nvPr/>
        </p:nvSpPr>
        <p:spPr bwMode="auto">
          <a:xfrm>
            <a:off x="-2117" y="6716714"/>
            <a:ext cx="12194117"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Tree>
    <p:extLst>
      <p:ext uri="{BB962C8B-B14F-4D97-AF65-F5344CB8AC3E}">
        <p14:creationId xmlns:p14="http://schemas.microsoft.com/office/powerpoint/2010/main" val="2342930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2412714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3195595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2844146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32244493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3491558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639123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2289235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CF2B6F-06EA-4883-A741-D4C6B8EB82D4}"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41080823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F2B6F-06EA-4883-A741-D4C6B8EB82D4}" type="datetimeFigureOut">
              <a:rPr lang="en-US" smtClean="0"/>
              <a:pPr/>
              <a:t>1/19/2017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7A54-1832-45A5-AAF0-851004FA567C}" type="slidenum">
              <a:rPr lang="en-US" smtClean="0"/>
              <a:pPr/>
              <a:t>‹#›</a:t>
            </a:fld>
            <a:endParaRPr lang="en-US" dirty="0"/>
          </a:p>
        </p:txBody>
      </p:sp>
    </p:spTree>
    <p:extLst>
      <p:ext uri="{BB962C8B-B14F-4D97-AF65-F5344CB8AC3E}">
        <p14:creationId xmlns:p14="http://schemas.microsoft.com/office/powerpoint/2010/main" val="181446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vs.nci.nih.gov/ftp1/CTCAE/CTCAE_4.03_2010-06-14_QuickReference_5x7.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7828"/>
            <a:ext cx="9144000" cy="2387600"/>
          </a:xfrm>
        </p:spPr>
        <p:txBody>
          <a:bodyPr>
            <a:noAutofit/>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Practicing Personalized Evidence-based Medicine </a:t>
            </a:r>
            <a:r>
              <a:rPr lang="en-US" sz="4400" dirty="0"/>
              <a:t>in CLL </a:t>
            </a:r>
            <a:r>
              <a:rPr lang="en-US" sz="4400" dirty="0" smtClean="0"/>
              <a:t>through Risk Stratification </a:t>
            </a:r>
            <a:r>
              <a:rPr lang="en-US" sz="4400" dirty="0"/>
              <a:t>and </a:t>
            </a:r>
            <a:r>
              <a:rPr lang="en-US" sz="4400" dirty="0" smtClean="0"/>
              <a:t>Patient Education</a:t>
            </a:r>
            <a:endParaRPr lang="en-US" sz="4400" dirty="0"/>
          </a:p>
        </p:txBody>
      </p:sp>
      <p:sp>
        <p:nvSpPr>
          <p:cNvPr id="3" name="Subtitle 2"/>
          <p:cNvSpPr>
            <a:spLocks noGrp="1"/>
          </p:cNvSpPr>
          <p:nvPr>
            <p:ph type="subTitle" idx="1"/>
          </p:nvPr>
        </p:nvSpPr>
        <p:spPr>
          <a:xfrm>
            <a:off x="1524000" y="3802565"/>
            <a:ext cx="9144000" cy="1120699"/>
          </a:xfrm>
        </p:spPr>
        <p:txBody>
          <a:bodyPr>
            <a:normAutofit lnSpcReduction="10000"/>
          </a:bodyPr>
          <a:lstStyle/>
          <a:p>
            <a:r>
              <a:rPr lang="en-US" sz="2000" b="1" dirty="0"/>
              <a:t>Jeffrey Jones, MD </a:t>
            </a:r>
            <a:endParaRPr lang="en-US" sz="2000" dirty="0"/>
          </a:p>
          <a:p>
            <a:r>
              <a:rPr lang="en-US" sz="2000" dirty="0" smtClean="0"/>
              <a:t>The </a:t>
            </a:r>
            <a:r>
              <a:rPr lang="en-US" sz="2000" dirty="0"/>
              <a:t>Ohio State University </a:t>
            </a:r>
          </a:p>
          <a:p>
            <a:r>
              <a:rPr lang="en-US" sz="2000" dirty="0"/>
              <a:t>Columbus, </a:t>
            </a:r>
            <a:r>
              <a:rPr lang="en-US" sz="2000" dirty="0" smtClean="0"/>
              <a:t>Ohio</a:t>
            </a:r>
            <a:endParaRPr lang="en-US" sz="2000" dirty="0"/>
          </a:p>
        </p:txBody>
      </p:sp>
      <p:sp>
        <p:nvSpPr>
          <p:cNvPr id="4" name="Rectangle 3"/>
          <p:cNvSpPr/>
          <p:nvPr/>
        </p:nvSpPr>
        <p:spPr>
          <a:xfrm>
            <a:off x="7534504" y="5120626"/>
            <a:ext cx="4073912" cy="1015663"/>
          </a:xfrm>
          <a:prstGeom prst="rect">
            <a:avLst/>
          </a:prstGeom>
        </p:spPr>
        <p:txBody>
          <a:bodyPr wrap="square">
            <a:spAutoFit/>
          </a:bodyPr>
          <a:lstStyle/>
          <a:p>
            <a:pPr algn="ctr"/>
            <a:r>
              <a:rPr lang="en-US" sz="2000" b="1" dirty="0"/>
              <a:t>Heidi D. </a:t>
            </a:r>
            <a:r>
              <a:rPr lang="en-US" sz="2000" b="1" dirty="0"/>
              <a:t>Finnes</a:t>
            </a:r>
            <a:r>
              <a:rPr lang="en-US" sz="2000" dirty="0"/>
              <a:t>,</a:t>
            </a:r>
            <a:r>
              <a:rPr lang="en-US" sz="2000" b="1" dirty="0"/>
              <a:t> PharmD, BCOP</a:t>
            </a:r>
            <a:endParaRPr lang="en-US" sz="2000" dirty="0"/>
          </a:p>
          <a:p>
            <a:pPr algn="ctr"/>
            <a:r>
              <a:rPr lang="en-US" sz="2000" dirty="0" smtClean="0"/>
              <a:t>Mayo </a:t>
            </a:r>
            <a:r>
              <a:rPr lang="en-US" sz="2000" dirty="0"/>
              <a:t>Clinic Cancer Center</a:t>
            </a:r>
          </a:p>
          <a:p>
            <a:pPr algn="ctr"/>
            <a:r>
              <a:rPr lang="en-US" sz="2000" dirty="0"/>
              <a:t>Rochester, </a:t>
            </a:r>
            <a:r>
              <a:rPr lang="en-US" sz="2000" dirty="0" smtClean="0"/>
              <a:t>Minnesota</a:t>
            </a:r>
            <a:endParaRPr lang="en-US" sz="2000" dirty="0"/>
          </a:p>
        </p:txBody>
      </p:sp>
      <p:sp>
        <p:nvSpPr>
          <p:cNvPr id="5" name="Rectangle 4"/>
          <p:cNvSpPr/>
          <p:nvPr/>
        </p:nvSpPr>
        <p:spPr>
          <a:xfrm>
            <a:off x="952500" y="5103160"/>
            <a:ext cx="4557132" cy="1015663"/>
          </a:xfrm>
          <a:prstGeom prst="rect">
            <a:avLst/>
          </a:prstGeom>
        </p:spPr>
        <p:txBody>
          <a:bodyPr wrap="square">
            <a:spAutoFit/>
          </a:bodyPr>
          <a:lstStyle/>
          <a:p>
            <a:pPr algn="ctr"/>
            <a:r>
              <a:rPr lang="en-US" sz="2000" b="1" dirty="0"/>
              <a:t>Beth </a:t>
            </a:r>
            <a:r>
              <a:rPr lang="en-US" sz="2000" b="1" dirty="0"/>
              <a:t>Faiman</a:t>
            </a:r>
            <a:r>
              <a:rPr lang="en-US" sz="2000" b="1" dirty="0"/>
              <a:t>, PhD, CNP</a:t>
            </a:r>
            <a:r>
              <a:rPr lang="en-US" sz="2000" dirty="0"/>
              <a:t/>
            </a:r>
            <a:br>
              <a:rPr lang="en-US" sz="2000" dirty="0"/>
            </a:br>
            <a:r>
              <a:rPr lang="en-US" sz="2000" dirty="0"/>
              <a:t>Cleveland Clinic Taussig Cancer Institute</a:t>
            </a:r>
          </a:p>
          <a:p>
            <a:pPr algn="ctr"/>
            <a:r>
              <a:rPr lang="en-US" sz="2000" dirty="0"/>
              <a:t>Cleveland, Ohio</a:t>
            </a:r>
          </a:p>
        </p:txBody>
      </p:sp>
    </p:spTree>
    <p:extLst>
      <p:ext uri="{BB962C8B-B14F-4D97-AF65-F5344CB8AC3E}">
        <p14:creationId xmlns:p14="http://schemas.microsoft.com/office/powerpoint/2010/main" val="670944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730" y="1629706"/>
            <a:ext cx="6175966" cy="579860"/>
          </a:xfrm>
        </p:spPr>
        <p:txBody>
          <a:bodyPr>
            <a:normAutofit/>
          </a:bodyPr>
          <a:lstStyle/>
          <a:p>
            <a:pPr marL="0" lvl="0" indent="0">
              <a:buNone/>
            </a:pPr>
            <a:r>
              <a:rPr lang="en-US" sz="2400" dirty="0">
                <a:latin typeface="Arial" panose="020B0604020202020204" pitchFamily="34" charset="0"/>
                <a:ea typeface="ＭＳ Ｐゴシック" panose="020B0600070205080204" pitchFamily="34" charset="-128"/>
                <a:cs typeface="Arial" panose="020B0604020202020204" pitchFamily="34" charset="0"/>
              </a:rPr>
              <a:t>It is within the nurse’s scope of practice to:</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le 3"/>
          <p:cNvSpPr/>
          <p:nvPr/>
        </p:nvSpPr>
        <p:spPr>
          <a:xfrm>
            <a:off x="861511" y="6509389"/>
            <a:ext cx="9616262" cy="276999"/>
          </a:xfrm>
          <a:prstGeom prst="rect">
            <a:avLst/>
          </a:prstGeom>
        </p:spPr>
        <p:txBody>
          <a:bodyPr wrap="square">
            <a:spAutoFit/>
          </a:bodyPr>
          <a:lstStyle/>
          <a:p>
            <a:r>
              <a:rPr lang="en-US" sz="1200" dirty="0"/>
              <a:t>Rossi D, et al. </a:t>
            </a:r>
            <a:r>
              <a:rPr lang="en-US" sz="1200" i="1" dirty="0"/>
              <a:t>Blood</a:t>
            </a:r>
            <a:r>
              <a:rPr lang="en-US" sz="1200" dirty="0"/>
              <a:t>. 2014;123(14):</a:t>
            </a:r>
            <a:r>
              <a:rPr lang="en-US" sz="1200" dirty="0" smtClean="0"/>
              <a:t>2139-2147.; </a:t>
            </a:r>
            <a:r>
              <a:rPr lang="en-US" sz="1200" dirty="0"/>
              <a:t>Parikh SA, et al. </a:t>
            </a:r>
            <a:r>
              <a:rPr lang="en-US" sz="1200" i="1" dirty="0"/>
              <a:t>Semin Oncol</a:t>
            </a:r>
            <a:r>
              <a:rPr lang="en-US" sz="1200" dirty="0"/>
              <a:t>. </a:t>
            </a:r>
            <a:r>
              <a:rPr lang="en-US" sz="1200" dirty="0" smtClean="0"/>
              <a:t>2016;43(2):233-240</a:t>
            </a:r>
            <a:r>
              <a:rPr lang="en-US" sz="1200" dirty="0"/>
              <a:t>.; Stilgenbauer S, et al. </a:t>
            </a:r>
            <a:r>
              <a:rPr lang="en-US" sz="1200" i="1" dirty="0"/>
              <a:t>Blood.</a:t>
            </a:r>
            <a:r>
              <a:rPr lang="en-US" sz="1200" dirty="0"/>
              <a:t> 2015;126:LBA-6.</a:t>
            </a:r>
          </a:p>
        </p:txBody>
      </p:sp>
      <p:graphicFrame>
        <p:nvGraphicFramePr>
          <p:cNvPr id="7" name="Table 6"/>
          <p:cNvGraphicFramePr>
            <a:graphicFrameLocks noGrp="1"/>
          </p:cNvGraphicFramePr>
          <p:nvPr>
            <p:extLst>
              <p:ext uri="{D42A27DB-BD31-4B8C-83A1-F6EECF244321}">
                <p14:modId xmlns:p14="http://schemas.microsoft.com/office/powerpoint/2010/main" val="3813308261"/>
              </p:ext>
            </p:extLst>
          </p:nvPr>
        </p:nvGraphicFramePr>
        <p:xfrm>
          <a:off x="6919274" y="1963293"/>
          <a:ext cx="4779389" cy="2479760"/>
        </p:xfrm>
        <a:graphic>
          <a:graphicData uri="http://schemas.openxmlformats.org/drawingml/2006/table">
            <a:tbl>
              <a:tblPr firstRow="1" bandRow="1">
                <a:tableStyleId>{21E4AEA4-8DFA-4A89-87EB-49C32662AFE0}</a:tableStyleId>
              </a:tblPr>
              <a:tblGrid>
                <a:gridCol w="2015860">
                  <a:extLst>
                    <a:ext uri="{9D8B030D-6E8A-4147-A177-3AD203B41FA5}">
                      <a16:colId xmlns="" xmlns:a16="http://schemas.microsoft.com/office/drawing/2014/main" val="2789282261"/>
                    </a:ext>
                  </a:extLst>
                </a:gridCol>
                <a:gridCol w="1639197">
                  <a:extLst>
                    <a:ext uri="{9D8B030D-6E8A-4147-A177-3AD203B41FA5}">
                      <a16:colId xmlns="" xmlns:a16="http://schemas.microsoft.com/office/drawing/2014/main" val="2878713090"/>
                    </a:ext>
                  </a:extLst>
                </a:gridCol>
                <a:gridCol w="1124332">
                  <a:extLst>
                    <a:ext uri="{9D8B030D-6E8A-4147-A177-3AD203B41FA5}">
                      <a16:colId xmlns="" xmlns:a16="http://schemas.microsoft.com/office/drawing/2014/main" val="3965025674"/>
                    </a:ext>
                  </a:extLst>
                </a:gridCol>
              </a:tblGrid>
              <a:tr h="376640">
                <a:tc>
                  <a:txBody>
                    <a:bodyPr/>
                    <a:lstStyle/>
                    <a:p>
                      <a:pPr algn="ctr"/>
                      <a:r>
                        <a:rPr lang="en-US" sz="1800" dirty="0"/>
                        <a:t>Prognostic Factor</a:t>
                      </a:r>
                    </a:p>
                  </a:txBody>
                  <a:tcPr anchor="ctr"/>
                </a:tc>
                <a:tc>
                  <a:txBody>
                    <a:bodyPr/>
                    <a:lstStyle/>
                    <a:p>
                      <a:pPr algn="ctr"/>
                      <a:r>
                        <a:rPr lang="en-US" sz="1800" dirty="0"/>
                        <a:t>Results</a:t>
                      </a:r>
                    </a:p>
                  </a:txBody>
                  <a:tcPr anchor="ctr"/>
                </a:tc>
                <a:tc>
                  <a:txBody>
                    <a:bodyPr/>
                    <a:lstStyle/>
                    <a:p>
                      <a:pPr algn="ctr"/>
                      <a:r>
                        <a:rPr lang="en-US" sz="1800" dirty="0"/>
                        <a:t>Points</a:t>
                      </a:r>
                    </a:p>
                  </a:txBody>
                  <a:tcPr anchor="ctr"/>
                </a:tc>
                <a:extLst>
                  <a:ext uri="{0D108BD9-81ED-4DB2-BD59-A6C34878D82A}">
                    <a16:rowId xmlns="" xmlns:a16="http://schemas.microsoft.com/office/drawing/2014/main" val="1727394529"/>
                  </a:ext>
                </a:extLst>
              </a:tr>
              <a:tr h="296713">
                <a:tc>
                  <a:txBody>
                    <a:bodyPr/>
                    <a:lstStyle/>
                    <a:p>
                      <a:pPr algn="ctr"/>
                      <a:r>
                        <a:rPr lang="en-US" sz="1800" dirty="0"/>
                        <a:t>FISH</a:t>
                      </a:r>
                      <a:endParaRPr lang="en-US" sz="1800" b="1" dirty="0"/>
                    </a:p>
                  </a:txBody>
                  <a:tcPr anchor="ctr"/>
                </a:tc>
                <a:tc>
                  <a:txBody>
                    <a:bodyPr/>
                    <a:lstStyle/>
                    <a:p>
                      <a:pPr algn="ctr"/>
                      <a:r>
                        <a:rPr lang="en-US" sz="1800" dirty="0"/>
                        <a:t>del(17p)</a:t>
                      </a:r>
                      <a:r>
                        <a:rPr lang="en-US" sz="1800" baseline="0" dirty="0"/>
                        <a:t> mutation</a:t>
                      </a:r>
                      <a:endParaRPr lang="en-US" sz="1800" b="1" dirty="0"/>
                    </a:p>
                  </a:txBody>
                  <a:tcPr anchor="ctr"/>
                </a:tc>
                <a:tc>
                  <a:txBody>
                    <a:bodyPr/>
                    <a:lstStyle/>
                    <a:p>
                      <a:pPr algn="ctr"/>
                      <a:r>
                        <a:rPr lang="en-US" sz="1800" dirty="0"/>
                        <a:t>4</a:t>
                      </a:r>
                      <a:endParaRPr lang="en-US" sz="1800" b="1" dirty="0"/>
                    </a:p>
                  </a:txBody>
                  <a:tcPr anchor="ctr"/>
                </a:tc>
                <a:extLst>
                  <a:ext uri="{0D108BD9-81ED-4DB2-BD59-A6C34878D82A}">
                    <a16:rowId xmlns="" xmlns:a16="http://schemas.microsoft.com/office/drawing/2014/main" val="3770392346"/>
                  </a:ext>
                </a:extLst>
              </a:tr>
              <a:tr h="269556">
                <a:tc>
                  <a:txBody>
                    <a:bodyPr/>
                    <a:lstStyle/>
                    <a:p>
                      <a:pPr algn="ctr"/>
                      <a:r>
                        <a:rPr lang="en-US" sz="1800" dirty="0"/>
                        <a:t>Serum </a:t>
                      </a:r>
                      <a:r>
                        <a:rPr lang="el-GR" sz="1800" dirty="0"/>
                        <a:t>β</a:t>
                      </a:r>
                      <a:r>
                        <a:rPr lang="en-US" sz="1800" dirty="0"/>
                        <a:t>2</a:t>
                      </a:r>
                      <a:endParaRPr lang="en-US" sz="1800" b="1" dirty="0"/>
                    </a:p>
                  </a:txBody>
                  <a:tcPr anchor="ctr"/>
                </a:tc>
                <a:tc>
                  <a:txBody>
                    <a:bodyPr/>
                    <a:lstStyle/>
                    <a:p>
                      <a:pPr algn="ctr"/>
                      <a:r>
                        <a:rPr lang="en-US" sz="1800" dirty="0"/>
                        <a:t>&gt;3.5</a:t>
                      </a:r>
                      <a:r>
                        <a:rPr lang="en-US" sz="1800" baseline="0" dirty="0"/>
                        <a:t> mg/dL</a:t>
                      </a:r>
                      <a:endParaRPr lang="en-US" sz="1800" b="1" dirty="0"/>
                    </a:p>
                  </a:txBody>
                  <a:tcPr anchor="ctr"/>
                </a:tc>
                <a:tc>
                  <a:txBody>
                    <a:bodyPr/>
                    <a:lstStyle/>
                    <a:p>
                      <a:pPr algn="ctr"/>
                      <a:r>
                        <a:rPr lang="en-US" sz="1800" dirty="0"/>
                        <a:t>2</a:t>
                      </a:r>
                      <a:endParaRPr lang="en-US" sz="1800" b="1" dirty="0"/>
                    </a:p>
                  </a:txBody>
                  <a:tcPr anchor="ctr"/>
                </a:tc>
                <a:extLst>
                  <a:ext uri="{0D108BD9-81ED-4DB2-BD59-A6C34878D82A}">
                    <a16:rowId xmlns="" xmlns:a16="http://schemas.microsoft.com/office/drawing/2014/main" val="859074023"/>
                  </a:ext>
                </a:extLst>
              </a:tr>
              <a:tr h="269556">
                <a:tc>
                  <a:txBody>
                    <a:bodyPr/>
                    <a:lstStyle/>
                    <a:p>
                      <a:pPr algn="ctr"/>
                      <a:r>
                        <a:rPr lang="en-US" sz="1800" dirty="0"/>
                        <a:t>Rai Stage</a:t>
                      </a:r>
                      <a:endParaRPr lang="en-US" sz="1800" b="1" dirty="0"/>
                    </a:p>
                  </a:txBody>
                  <a:tcPr anchor="ctr"/>
                </a:tc>
                <a:tc>
                  <a:txBody>
                    <a:bodyPr/>
                    <a:lstStyle/>
                    <a:p>
                      <a:pPr algn="ctr"/>
                      <a:r>
                        <a:rPr lang="en-US" sz="1800" dirty="0"/>
                        <a:t>I-IV</a:t>
                      </a:r>
                      <a:endParaRPr lang="en-US" sz="1800" b="1" dirty="0"/>
                    </a:p>
                  </a:txBody>
                  <a:tcPr anchor="ctr"/>
                </a:tc>
                <a:tc>
                  <a:txBody>
                    <a:bodyPr/>
                    <a:lstStyle/>
                    <a:p>
                      <a:pPr algn="ctr"/>
                      <a:r>
                        <a:rPr lang="en-US" sz="1800" dirty="0"/>
                        <a:t>1</a:t>
                      </a:r>
                      <a:endParaRPr lang="en-US" sz="1800" b="1" dirty="0"/>
                    </a:p>
                  </a:txBody>
                  <a:tcPr anchor="ctr"/>
                </a:tc>
                <a:extLst>
                  <a:ext uri="{0D108BD9-81ED-4DB2-BD59-A6C34878D82A}">
                    <a16:rowId xmlns="" xmlns:a16="http://schemas.microsoft.com/office/drawing/2014/main" val="1129420669"/>
                  </a:ext>
                </a:extLst>
              </a:tr>
              <a:tr h="269556">
                <a:tc>
                  <a:txBody>
                    <a:bodyPr/>
                    <a:lstStyle/>
                    <a:p>
                      <a:pPr algn="ctr"/>
                      <a:r>
                        <a:rPr lang="en-US" sz="1800" dirty="0"/>
                        <a:t>IGHV</a:t>
                      </a:r>
                      <a:endParaRPr lang="en-US" sz="1800" b="1" dirty="0"/>
                    </a:p>
                  </a:txBody>
                  <a:tcPr anchor="ctr"/>
                </a:tc>
                <a:tc>
                  <a:txBody>
                    <a:bodyPr/>
                    <a:lstStyle/>
                    <a:p>
                      <a:pPr algn="ctr"/>
                      <a:r>
                        <a:rPr lang="en-US" sz="1800" dirty="0"/>
                        <a:t>Unmutated</a:t>
                      </a:r>
                      <a:endParaRPr lang="en-US" sz="1800" b="1" dirty="0"/>
                    </a:p>
                  </a:txBody>
                  <a:tcPr anchor="ctr"/>
                </a:tc>
                <a:tc>
                  <a:txBody>
                    <a:bodyPr/>
                    <a:lstStyle/>
                    <a:p>
                      <a:pPr algn="ctr"/>
                      <a:r>
                        <a:rPr lang="en-US" sz="1800" dirty="0"/>
                        <a:t>2</a:t>
                      </a:r>
                      <a:endParaRPr lang="en-US" sz="1800" b="1" dirty="0"/>
                    </a:p>
                  </a:txBody>
                  <a:tcPr anchor="ctr"/>
                </a:tc>
                <a:extLst>
                  <a:ext uri="{0D108BD9-81ED-4DB2-BD59-A6C34878D82A}">
                    <a16:rowId xmlns="" xmlns:a16="http://schemas.microsoft.com/office/drawing/2014/main" val="3719640306"/>
                  </a:ext>
                </a:extLst>
              </a:tr>
              <a:tr h="269556">
                <a:tc>
                  <a:txBody>
                    <a:bodyPr/>
                    <a:lstStyle/>
                    <a:p>
                      <a:pPr algn="ctr"/>
                      <a:r>
                        <a:rPr lang="en-US" sz="1800" dirty="0"/>
                        <a:t>Age, years</a:t>
                      </a:r>
                      <a:endParaRPr lang="en-US" sz="1800" b="1" dirty="0"/>
                    </a:p>
                  </a:txBody>
                  <a:tcPr anchor="ctr"/>
                </a:tc>
                <a:tc>
                  <a:txBody>
                    <a:bodyPr/>
                    <a:lstStyle/>
                    <a:p>
                      <a:pPr algn="ctr"/>
                      <a:r>
                        <a:rPr lang="en-US" sz="1800" dirty="0"/>
                        <a:t>&gt;65</a:t>
                      </a:r>
                      <a:endParaRPr lang="en-US" sz="1800" b="1" dirty="0"/>
                    </a:p>
                  </a:txBody>
                  <a:tcPr anchor="ctr"/>
                </a:tc>
                <a:tc>
                  <a:txBody>
                    <a:bodyPr/>
                    <a:lstStyle/>
                    <a:p>
                      <a:pPr algn="ctr"/>
                      <a:r>
                        <a:rPr lang="en-US" sz="1800" dirty="0"/>
                        <a:t>1</a:t>
                      </a:r>
                      <a:endParaRPr lang="en-US" sz="1800" b="1" dirty="0"/>
                    </a:p>
                  </a:txBody>
                  <a:tcPr anchor="ctr"/>
                </a:tc>
                <a:extLst>
                  <a:ext uri="{0D108BD9-81ED-4DB2-BD59-A6C34878D82A}">
                    <a16:rowId xmlns="" xmlns:a16="http://schemas.microsoft.com/office/drawing/2014/main" val="3477979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62531020"/>
              </p:ext>
            </p:extLst>
          </p:nvPr>
        </p:nvGraphicFramePr>
        <p:xfrm>
          <a:off x="6919274" y="4455128"/>
          <a:ext cx="4779390" cy="1828800"/>
        </p:xfrm>
        <a:graphic>
          <a:graphicData uri="http://schemas.openxmlformats.org/drawingml/2006/table">
            <a:tbl>
              <a:tblPr firstRow="1" bandRow="1">
                <a:tableStyleId>{21E4AEA4-8DFA-4A89-87EB-49C32662AFE0}</a:tableStyleId>
              </a:tblPr>
              <a:tblGrid>
                <a:gridCol w="2015861">
                  <a:extLst>
                    <a:ext uri="{9D8B030D-6E8A-4147-A177-3AD203B41FA5}">
                      <a16:colId xmlns="" xmlns:a16="http://schemas.microsoft.com/office/drawing/2014/main" val="2072098842"/>
                    </a:ext>
                  </a:extLst>
                </a:gridCol>
                <a:gridCol w="1644894">
                  <a:extLst>
                    <a:ext uri="{9D8B030D-6E8A-4147-A177-3AD203B41FA5}">
                      <a16:colId xmlns="" xmlns:a16="http://schemas.microsoft.com/office/drawing/2014/main" val="1686359793"/>
                    </a:ext>
                  </a:extLst>
                </a:gridCol>
                <a:gridCol w="1118635">
                  <a:extLst>
                    <a:ext uri="{9D8B030D-6E8A-4147-A177-3AD203B41FA5}">
                      <a16:colId xmlns="" xmlns:a16="http://schemas.microsoft.com/office/drawing/2014/main" val="1196405522"/>
                    </a:ext>
                  </a:extLst>
                </a:gridCol>
              </a:tblGrid>
              <a:tr h="253617">
                <a:tc>
                  <a:txBody>
                    <a:bodyPr/>
                    <a:lstStyle/>
                    <a:p>
                      <a:pPr algn="ctr"/>
                      <a:r>
                        <a:rPr lang="en-US" sz="1800" dirty="0"/>
                        <a:t>Risk Category</a:t>
                      </a:r>
                    </a:p>
                  </a:txBody>
                  <a:tcPr anchor="ctr"/>
                </a:tc>
                <a:tc>
                  <a:txBody>
                    <a:bodyPr/>
                    <a:lstStyle/>
                    <a:p>
                      <a:pPr algn="ctr"/>
                      <a:r>
                        <a:rPr lang="en-US" sz="1800" dirty="0"/>
                        <a:t>Risk Score</a:t>
                      </a:r>
                    </a:p>
                  </a:txBody>
                  <a:tcPr anchor="ctr"/>
                </a:tc>
                <a:tc>
                  <a:txBody>
                    <a:bodyPr/>
                    <a:lstStyle/>
                    <a:p>
                      <a:pPr algn="ctr"/>
                      <a:r>
                        <a:rPr lang="en-US" sz="1800" dirty="0"/>
                        <a:t>5-year OS</a:t>
                      </a:r>
                    </a:p>
                  </a:txBody>
                  <a:tcPr anchor="ctr"/>
                </a:tc>
                <a:extLst>
                  <a:ext uri="{0D108BD9-81ED-4DB2-BD59-A6C34878D82A}">
                    <a16:rowId xmlns="" xmlns:a16="http://schemas.microsoft.com/office/drawing/2014/main" val="859850564"/>
                  </a:ext>
                </a:extLst>
              </a:tr>
              <a:tr h="253617">
                <a:tc>
                  <a:txBody>
                    <a:bodyPr/>
                    <a:lstStyle/>
                    <a:p>
                      <a:pPr algn="ctr"/>
                      <a:r>
                        <a:rPr lang="en-US" sz="1800" dirty="0"/>
                        <a:t>Minimal Risk</a:t>
                      </a:r>
                      <a:endParaRPr lang="en-US" sz="1800" b="1" dirty="0"/>
                    </a:p>
                  </a:txBody>
                  <a:tcPr anchor="ctr"/>
                </a:tc>
                <a:tc>
                  <a:txBody>
                    <a:bodyPr/>
                    <a:lstStyle/>
                    <a:p>
                      <a:pPr algn="ctr"/>
                      <a:r>
                        <a:rPr lang="en-US" sz="1800" dirty="0"/>
                        <a:t>0-1</a:t>
                      </a:r>
                      <a:endParaRPr lang="en-US" sz="1800" b="1" dirty="0"/>
                    </a:p>
                  </a:txBody>
                  <a:tcPr anchor="ctr"/>
                </a:tc>
                <a:tc>
                  <a:txBody>
                    <a:bodyPr/>
                    <a:lstStyle/>
                    <a:p>
                      <a:pPr algn="ctr"/>
                      <a:r>
                        <a:rPr lang="en-US" sz="1800" dirty="0"/>
                        <a:t>93%</a:t>
                      </a:r>
                      <a:endParaRPr lang="en-US" sz="1800" b="1" dirty="0"/>
                    </a:p>
                  </a:txBody>
                  <a:tcPr anchor="ctr"/>
                </a:tc>
                <a:extLst>
                  <a:ext uri="{0D108BD9-81ED-4DB2-BD59-A6C34878D82A}">
                    <a16:rowId xmlns="" xmlns:a16="http://schemas.microsoft.com/office/drawing/2014/main" val="677718121"/>
                  </a:ext>
                </a:extLst>
              </a:tr>
              <a:tr h="253617">
                <a:tc>
                  <a:txBody>
                    <a:bodyPr/>
                    <a:lstStyle/>
                    <a:p>
                      <a:pPr algn="ctr"/>
                      <a:r>
                        <a:rPr lang="en-US" sz="1800" dirty="0"/>
                        <a:t>Low</a:t>
                      </a:r>
                      <a:r>
                        <a:rPr lang="en-US" sz="1800" baseline="0" dirty="0"/>
                        <a:t> Risk</a:t>
                      </a:r>
                      <a:endParaRPr lang="en-US" sz="1800" b="1" dirty="0"/>
                    </a:p>
                  </a:txBody>
                  <a:tcPr anchor="ctr"/>
                </a:tc>
                <a:tc>
                  <a:txBody>
                    <a:bodyPr/>
                    <a:lstStyle/>
                    <a:p>
                      <a:pPr algn="ctr"/>
                      <a:r>
                        <a:rPr lang="en-US" sz="1800" dirty="0"/>
                        <a:t>2-3</a:t>
                      </a:r>
                      <a:endParaRPr lang="en-US" sz="1800" b="1" dirty="0"/>
                    </a:p>
                  </a:txBody>
                  <a:tcPr anchor="ctr"/>
                </a:tc>
                <a:tc>
                  <a:txBody>
                    <a:bodyPr/>
                    <a:lstStyle/>
                    <a:p>
                      <a:pPr algn="ctr"/>
                      <a:r>
                        <a:rPr lang="en-US" sz="1800" dirty="0"/>
                        <a:t>79%</a:t>
                      </a:r>
                      <a:endParaRPr lang="en-US" sz="1800" b="1" dirty="0"/>
                    </a:p>
                  </a:txBody>
                  <a:tcPr anchor="ctr"/>
                </a:tc>
                <a:extLst>
                  <a:ext uri="{0D108BD9-81ED-4DB2-BD59-A6C34878D82A}">
                    <a16:rowId xmlns="" xmlns:a16="http://schemas.microsoft.com/office/drawing/2014/main" val="664076896"/>
                  </a:ext>
                </a:extLst>
              </a:tr>
              <a:tr h="253617">
                <a:tc>
                  <a:txBody>
                    <a:bodyPr/>
                    <a:lstStyle/>
                    <a:p>
                      <a:pPr algn="ctr"/>
                      <a:r>
                        <a:rPr lang="en-US" sz="1800" dirty="0"/>
                        <a:t>Intermediate</a:t>
                      </a:r>
                      <a:r>
                        <a:rPr lang="en-US" sz="1800" baseline="0" dirty="0"/>
                        <a:t> Risk</a:t>
                      </a:r>
                      <a:endParaRPr lang="en-US" sz="1800" b="1" dirty="0"/>
                    </a:p>
                  </a:txBody>
                  <a:tcPr anchor="ctr"/>
                </a:tc>
                <a:tc>
                  <a:txBody>
                    <a:bodyPr/>
                    <a:lstStyle/>
                    <a:p>
                      <a:pPr algn="ctr"/>
                      <a:r>
                        <a:rPr lang="en-US" sz="1800" dirty="0"/>
                        <a:t>4-6</a:t>
                      </a:r>
                      <a:endParaRPr lang="en-US" sz="1800" b="1" dirty="0"/>
                    </a:p>
                  </a:txBody>
                  <a:tcPr anchor="ctr"/>
                </a:tc>
                <a:tc>
                  <a:txBody>
                    <a:bodyPr/>
                    <a:lstStyle/>
                    <a:p>
                      <a:pPr algn="ctr"/>
                      <a:r>
                        <a:rPr lang="en-US" sz="1800" dirty="0"/>
                        <a:t>64%</a:t>
                      </a:r>
                      <a:endParaRPr lang="en-US" sz="1800" b="1" dirty="0"/>
                    </a:p>
                  </a:txBody>
                  <a:tcPr anchor="ctr"/>
                </a:tc>
                <a:extLst>
                  <a:ext uri="{0D108BD9-81ED-4DB2-BD59-A6C34878D82A}">
                    <a16:rowId xmlns="" xmlns:a16="http://schemas.microsoft.com/office/drawing/2014/main" val="3619879097"/>
                  </a:ext>
                </a:extLst>
              </a:tr>
              <a:tr h="253617">
                <a:tc>
                  <a:txBody>
                    <a:bodyPr/>
                    <a:lstStyle/>
                    <a:p>
                      <a:pPr algn="ctr"/>
                      <a:r>
                        <a:rPr lang="en-US" sz="1800" dirty="0"/>
                        <a:t>High Risk</a:t>
                      </a:r>
                      <a:endParaRPr lang="en-US" sz="1800" b="1" dirty="0"/>
                    </a:p>
                  </a:txBody>
                  <a:tcPr anchor="ctr"/>
                </a:tc>
                <a:tc>
                  <a:txBody>
                    <a:bodyPr/>
                    <a:lstStyle/>
                    <a:p>
                      <a:pPr algn="ctr"/>
                      <a:r>
                        <a:rPr lang="en-US" sz="1800" dirty="0"/>
                        <a:t>7-10</a:t>
                      </a:r>
                      <a:endParaRPr lang="en-US" sz="1800" b="1" dirty="0"/>
                    </a:p>
                  </a:txBody>
                  <a:tcPr anchor="ctr"/>
                </a:tc>
                <a:tc>
                  <a:txBody>
                    <a:bodyPr/>
                    <a:lstStyle/>
                    <a:p>
                      <a:pPr algn="ctr"/>
                      <a:r>
                        <a:rPr lang="en-US" sz="1800" dirty="0"/>
                        <a:t>23%</a:t>
                      </a:r>
                      <a:endParaRPr lang="en-US" sz="1800" b="1" dirty="0"/>
                    </a:p>
                  </a:txBody>
                  <a:tcPr anchor="ctr"/>
                </a:tc>
                <a:extLst>
                  <a:ext uri="{0D108BD9-81ED-4DB2-BD59-A6C34878D82A}">
                    <a16:rowId xmlns="" xmlns:a16="http://schemas.microsoft.com/office/drawing/2014/main" val="529880760"/>
                  </a:ext>
                </a:extLst>
              </a:tr>
            </a:tbl>
          </a:graphicData>
        </a:graphic>
      </p:graphicFrame>
      <p:sp>
        <p:nvSpPr>
          <p:cNvPr id="9" name="Title 1"/>
          <p:cNvSpPr>
            <a:spLocks noGrp="1"/>
          </p:cNvSpPr>
          <p:nvPr>
            <p:ph type="title"/>
          </p:nvPr>
        </p:nvSpPr>
        <p:spPr>
          <a:xfrm>
            <a:off x="848464" y="501759"/>
            <a:ext cx="9535885" cy="1051907"/>
          </a:xfrm>
        </p:spPr>
        <p:txBody>
          <a:bodyPr>
            <a:normAutofit fontScale="90000"/>
          </a:bodyPr>
          <a:lstStyle/>
          <a:p>
            <a:r>
              <a:rPr lang="en-US" sz="4000" b="1" dirty="0"/>
              <a:t>Educating Patients/Caregivers is a Critical </a:t>
            </a:r>
            <a:r>
              <a:rPr lang="en-US" sz="4000" b="1" dirty="0" smtClean="0"/>
              <a:t>Component </a:t>
            </a:r>
            <a:r>
              <a:rPr lang="en-US" sz="4000" b="1" dirty="0"/>
              <a:t>of del(17p) Testing</a:t>
            </a:r>
          </a:p>
        </p:txBody>
      </p:sp>
      <p:pic>
        <p:nvPicPr>
          <p:cNvPr id="2" name="Picture 1"/>
          <p:cNvPicPr>
            <a:picLocks noChangeAspect="1"/>
          </p:cNvPicPr>
          <p:nvPr/>
        </p:nvPicPr>
        <p:blipFill>
          <a:blip r:embed="rId3" cstate="print">
            <a:duotone>
              <a:schemeClr val="accent2">
                <a:shade val="45000"/>
                <a:satMod val="135000"/>
              </a:schemeClr>
              <a:prstClr val="white"/>
            </a:duotone>
          </a:blip>
          <a:stretch>
            <a:fillRect/>
          </a:stretch>
        </p:blipFill>
        <p:spPr>
          <a:xfrm>
            <a:off x="945617" y="2118239"/>
            <a:ext cx="722209" cy="1124582"/>
          </a:xfrm>
          <a:prstGeom prst="rect">
            <a:avLst/>
          </a:prstGeom>
        </p:spPr>
      </p:pic>
      <p:pic>
        <p:nvPicPr>
          <p:cNvPr id="5" name="Picture 4"/>
          <p:cNvPicPr>
            <a:picLocks noChangeAspect="1"/>
          </p:cNvPicPr>
          <p:nvPr/>
        </p:nvPicPr>
        <p:blipFill>
          <a:blip r:embed="rId4" cstate="print">
            <a:duotone>
              <a:schemeClr val="accent2">
                <a:shade val="45000"/>
                <a:satMod val="135000"/>
              </a:schemeClr>
              <a:prstClr val="white"/>
            </a:duotone>
          </a:blip>
          <a:stretch>
            <a:fillRect/>
          </a:stretch>
        </p:blipFill>
        <p:spPr>
          <a:xfrm>
            <a:off x="945617" y="3581127"/>
            <a:ext cx="1962185" cy="713098"/>
          </a:xfrm>
          <a:prstGeom prst="rect">
            <a:avLst/>
          </a:prstGeom>
        </p:spPr>
      </p:pic>
      <p:pic>
        <p:nvPicPr>
          <p:cNvPr id="6" name="Picture 5"/>
          <p:cNvPicPr>
            <a:picLocks noChangeAspect="1"/>
          </p:cNvPicPr>
          <p:nvPr/>
        </p:nvPicPr>
        <p:blipFill>
          <a:blip r:embed="rId5" cstate="print">
            <a:duotone>
              <a:schemeClr val="accent2">
                <a:shade val="45000"/>
                <a:satMod val="135000"/>
              </a:schemeClr>
              <a:prstClr val="white"/>
            </a:duotone>
          </a:blip>
          <a:stretch>
            <a:fillRect/>
          </a:stretch>
        </p:blipFill>
        <p:spPr>
          <a:xfrm>
            <a:off x="798011" y="4645200"/>
            <a:ext cx="1649298" cy="1663042"/>
          </a:xfrm>
          <a:prstGeom prst="rect">
            <a:avLst/>
          </a:prstGeom>
        </p:spPr>
      </p:pic>
      <p:sp>
        <p:nvSpPr>
          <p:cNvPr id="15" name="Rectangle 14"/>
          <p:cNvSpPr/>
          <p:nvPr/>
        </p:nvSpPr>
        <p:spPr>
          <a:xfrm>
            <a:off x="1870135" y="2282045"/>
            <a:ext cx="4612111" cy="830997"/>
          </a:xfrm>
          <a:prstGeom prst="rect">
            <a:avLst/>
          </a:prstGeom>
        </p:spPr>
        <p:txBody>
          <a:bodyPr wrap="square">
            <a:spAutoFit/>
          </a:bodyPr>
          <a:lstStyle/>
          <a:p>
            <a:r>
              <a:rPr lang="en-US" sz="2400" dirty="0"/>
              <a:t>Provide patients with knowledge about their disease</a:t>
            </a:r>
          </a:p>
        </p:txBody>
      </p:sp>
      <p:sp>
        <p:nvSpPr>
          <p:cNvPr id="16" name="Rectangle 15"/>
          <p:cNvSpPr/>
          <p:nvPr/>
        </p:nvSpPr>
        <p:spPr>
          <a:xfrm>
            <a:off x="3066371" y="3581127"/>
            <a:ext cx="3415875" cy="830997"/>
          </a:xfrm>
          <a:prstGeom prst="rect">
            <a:avLst/>
          </a:prstGeom>
        </p:spPr>
        <p:txBody>
          <a:bodyPr wrap="square">
            <a:spAutoFit/>
          </a:bodyPr>
          <a:lstStyle/>
          <a:p>
            <a:r>
              <a:rPr lang="en-US" sz="2400" dirty="0"/>
              <a:t>Review individual risk </a:t>
            </a:r>
            <a:r>
              <a:rPr lang="en-US" sz="2400" dirty="0" smtClean="0"/>
              <a:t/>
            </a:r>
            <a:br>
              <a:rPr lang="en-US" sz="2400" dirty="0" smtClean="0"/>
            </a:br>
            <a:r>
              <a:rPr lang="en-US" sz="2400" dirty="0" smtClean="0"/>
              <a:t>and </a:t>
            </a:r>
            <a:r>
              <a:rPr lang="en-US" sz="2400" dirty="0"/>
              <a:t>staging</a:t>
            </a:r>
          </a:p>
        </p:txBody>
      </p:sp>
      <p:sp>
        <p:nvSpPr>
          <p:cNvPr id="17" name="Rectangle 16"/>
          <p:cNvSpPr/>
          <p:nvPr/>
        </p:nvSpPr>
        <p:spPr>
          <a:xfrm>
            <a:off x="2124173" y="4889413"/>
            <a:ext cx="4358073" cy="1200329"/>
          </a:xfrm>
          <a:prstGeom prst="rect">
            <a:avLst/>
          </a:prstGeom>
        </p:spPr>
        <p:txBody>
          <a:bodyPr wrap="square">
            <a:spAutoFit/>
          </a:bodyPr>
          <a:lstStyle/>
          <a:p>
            <a:pPr lvl="1"/>
            <a:r>
              <a:rPr lang="en-US" sz="2400" dirty="0">
                <a:ea typeface="ＭＳ Ｐゴシック" panose="020B0600070205080204" pitchFamily="34" charset="-128"/>
                <a:cs typeface="Arial" panose="020B0604020202020204" pitchFamily="34" charset="0"/>
              </a:rPr>
              <a:t>Review available treatment options in line with the treatment team</a:t>
            </a:r>
          </a:p>
        </p:txBody>
      </p:sp>
    </p:spTree>
    <p:extLst>
      <p:ext uri="{BB962C8B-B14F-4D97-AF65-F5344CB8AC3E}">
        <p14:creationId xmlns:p14="http://schemas.microsoft.com/office/powerpoint/2010/main" val="17405469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75"/>
          <p:cNvGraphicFramePr>
            <a:graphicFrameLocks noGrp="1"/>
          </p:cNvGraphicFramePr>
          <p:nvPr>
            <p:extLst>
              <p:ext uri="{D42A27DB-BD31-4B8C-83A1-F6EECF244321}">
                <p14:modId xmlns:p14="http://schemas.microsoft.com/office/powerpoint/2010/main" val="3633238691"/>
              </p:ext>
            </p:extLst>
          </p:nvPr>
        </p:nvGraphicFramePr>
        <p:xfrm>
          <a:off x="5782051" y="1716449"/>
          <a:ext cx="6055920" cy="3886009"/>
        </p:xfrm>
        <a:graphic>
          <a:graphicData uri="http://schemas.openxmlformats.org/drawingml/2006/table">
            <a:tbl>
              <a:tblPr>
                <a:tableStyleId>{2D5ABB26-0587-4C30-8999-92F81FD0307C}</a:tableStyleId>
              </a:tblPr>
              <a:tblGrid>
                <a:gridCol w="739412">
                  <a:extLst>
                    <a:ext uri="{9D8B030D-6E8A-4147-A177-3AD203B41FA5}">
                      <a16:colId xmlns="" xmlns:a16="http://schemas.microsoft.com/office/drawing/2014/main" val="20000"/>
                    </a:ext>
                  </a:extLst>
                </a:gridCol>
                <a:gridCol w="5316508">
                  <a:extLst>
                    <a:ext uri="{9D8B030D-6E8A-4147-A177-3AD203B41FA5}">
                      <a16:colId xmlns="" xmlns:a16="http://schemas.microsoft.com/office/drawing/2014/main" val="20001"/>
                    </a:ext>
                  </a:extLst>
                </a:gridCol>
              </a:tblGrid>
              <a:tr h="490580">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latin typeface="+mn-lt"/>
                        </a:rPr>
                        <a:t>Comorbidity</a:t>
                      </a:r>
                      <a:endParaRPr kumimoji="0" lang="en-US" sz="20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120073" marR="120073" marT="45020" marB="450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10000"/>
                  </a:ext>
                </a:extLst>
              </a:tr>
              <a:tr h="1186620">
                <a:tc>
                  <a:txBody>
                    <a:bodyPr/>
                    <a:lstStyle/>
                    <a:p>
                      <a:pPr marL="0" marR="0" lvl="1"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Calibri" pitchFamily="34" charset="0"/>
                          <a:cs typeface="Times New Roman" pitchFamily="18" charset="0"/>
                        </a:rPr>
                        <a:t>Common</a:t>
                      </a:r>
                    </a:p>
                  </a:txBody>
                  <a:tcPr marL="120073" marR="120073" marT="45020" marB="45020"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1" indent="0" algn="l" defTabSz="914400" rtl="0" eaLnBrk="1" fontAlgn="b" latinLnBrk="0" hangingPunct="1">
                        <a:lnSpc>
                          <a:spcPct val="100000"/>
                        </a:lnSpc>
                        <a:spcBef>
                          <a:spcPct val="0"/>
                        </a:spcBef>
                        <a:spcAft>
                          <a:spcPct val="0"/>
                        </a:spcAft>
                        <a:buClrTx/>
                        <a:buSzTx/>
                        <a:buFontTx/>
                        <a:buNone/>
                        <a:tabLst/>
                        <a:defRPr/>
                      </a:pPr>
                      <a:endParaRPr kumimoji="0" lang="en-US" sz="20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120073" marR="120073" marT="45020" marB="450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08809">
                <a:tc>
                  <a:txBody>
                    <a:bodyPr/>
                    <a:lstStyle/>
                    <a:p>
                      <a:pPr marL="0" marR="0" lvl="1"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Calibri" pitchFamily="34" charset="0"/>
                          <a:cs typeface="Times New Roman" pitchFamily="18" charset="0"/>
                        </a:rPr>
                        <a:t>Severe</a:t>
                      </a:r>
                    </a:p>
                  </a:txBody>
                  <a:tcPr marL="120073" marR="120073" marT="45020" marB="45020"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1" indent="0" algn="l" defTabSz="914400" rtl="0" eaLnBrk="1" fontAlgn="b" latinLnBrk="0" hangingPunct="1">
                        <a:lnSpc>
                          <a:spcPct val="100000"/>
                        </a:lnSpc>
                        <a:spcBef>
                          <a:spcPct val="0"/>
                        </a:spcBef>
                        <a:spcAft>
                          <a:spcPct val="0"/>
                        </a:spcAft>
                        <a:buClrTx/>
                        <a:buSzTx/>
                        <a:buFontTx/>
                        <a:buNone/>
                        <a:tabLst/>
                        <a:defRPr/>
                      </a:pPr>
                      <a:endParaRPr kumimoji="0" lang="en-US" sz="20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120073" marR="120073" marT="45020" marB="450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pic>
        <p:nvPicPr>
          <p:cNvPr id="19" name="Picture 18"/>
          <p:cNvPicPr>
            <a:picLocks noChangeAspect="1"/>
          </p:cNvPicPr>
          <p:nvPr/>
        </p:nvPicPr>
        <p:blipFill>
          <a:blip r:embed="rId3" cstate="print"/>
          <a:stretch>
            <a:fillRect/>
          </a:stretch>
        </p:blipFill>
        <p:spPr>
          <a:xfrm>
            <a:off x="10118092" y="3472848"/>
            <a:ext cx="715579" cy="683053"/>
          </a:xfrm>
          <a:prstGeom prst="rect">
            <a:avLst/>
          </a:prstGeom>
        </p:spPr>
      </p:pic>
      <p:sp>
        <p:nvSpPr>
          <p:cNvPr id="20" name="TextBox 19"/>
          <p:cNvSpPr txBox="1"/>
          <p:nvPr/>
        </p:nvSpPr>
        <p:spPr>
          <a:xfrm>
            <a:off x="9306591" y="4112592"/>
            <a:ext cx="2361287" cy="400110"/>
          </a:xfrm>
          <a:prstGeom prst="rect">
            <a:avLst/>
          </a:prstGeom>
          <a:noFill/>
        </p:spPr>
        <p:txBody>
          <a:bodyPr wrap="square" rtlCol="0">
            <a:spAutoFit/>
          </a:bodyPr>
          <a:lstStyle/>
          <a:p>
            <a:pPr algn="ctr"/>
            <a:r>
              <a:rPr lang="en-US" sz="2000" dirty="0"/>
              <a:t>Prior Cancer (13.9%)</a:t>
            </a:r>
          </a:p>
        </p:txBody>
      </p:sp>
      <p:sp>
        <p:nvSpPr>
          <p:cNvPr id="21" name="TextBox 20"/>
          <p:cNvSpPr txBox="1"/>
          <p:nvPr/>
        </p:nvSpPr>
        <p:spPr>
          <a:xfrm>
            <a:off x="6556862" y="4116250"/>
            <a:ext cx="2643136" cy="400110"/>
          </a:xfrm>
          <a:prstGeom prst="rect">
            <a:avLst/>
          </a:prstGeom>
          <a:noFill/>
        </p:spPr>
        <p:txBody>
          <a:bodyPr wrap="square" rtlCol="0">
            <a:spAutoFit/>
          </a:bodyPr>
          <a:lstStyle/>
          <a:p>
            <a:pPr algn="ctr"/>
            <a:r>
              <a:rPr lang="en-US" sz="2000" dirty="0"/>
              <a:t>Atherosclerosis (13.9%)</a:t>
            </a:r>
          </a:p>
        </p:txBody>
      </p:sp>
      <p:sp>
        <p:nvSpPr>
          <p:cNvPr id="22" name="TextBox 21"/>
          <p:cNvSpPr txBox="1"/>
          <p:nvPr/>
        </p:nvSpPr>
        <p:spPr>
          <a:xfrm>
            <a:off x="6556862" y="2958715"/>
            <a:ext cx="1517715" cy="400110"/>
          </a:xfrm>
          <a:prstGeom prst="rect">
            <a:avLst/>
          </a:prstGeom>
          <a:noFill/>
        </p:spPr>
        <p:txBody>
          <a:bodyPr wrap="square" rtlCol="0">
            <a:spAutoFit/>
          </a:bodyPr>
          <a:lstStyle/>
          <a:p>
            <a:pPr algn="ctr"/>
            <a:r>
              <a:rPr lang="en-US" sz="2000" dirty="0"/>
              <a:t>HTN (46.1%)</a:t>
            </a:r>
          </a:p>
        </p:txBody>
      </p:sp>
      <p:sp>
        <p:nvSpPr>
          <p:cNvPr id="23" name="TextBox 22"/>
          <p:cNvSpPr txBox="1"/>
          <p:nvPr/>
        </p:nvSpPr>
        <p:spPr>
          <a:xfrm>
            <a:off x="8210005" y="2954889"/>
            <a:ext cx="1802814" cy="400110"/>
          </a:xfrm>
          <a:prstGeom prst="rect">
            <a:avLst/>
          </a:prstGeom>
          <a:noFill/>
        </p:spPr>
        <p:txBody>
          <a:bodyPr wrap="square" rtlCol="0">
            <a:spAutoFit/>
          </a:bodyPr>
          <a:lstStyle/>
          <a:p>
            <a:pPr algn="ctr"/>
            <a:r>
              <a:rPr lang="en-US" sz="2000" dirty="0"/>
              <a:t>Rheum (44.5%)</a:t>
            </a:r>
          </a:p>
        </p:txBody>
      </p:sp>
      <p:pic>
        <p:nvPicPr>
          <p:cNvPr id="24" name="Picture 23"/>
          <p:cNvPicPr>
            <a:picLocks noChangeAspect="1"/>
          </p:cNvPicPr>
          <p:nvPr/>
        </p:nvPicPr>
        <p:blipFill>
          <a:blip r:embed="rId4" cstate="print"/>
          <a:stretch>
            <a:fillRect/>
          </a:stretch>
        </p:blipFill>
        <p:spPr>
          <a:xfrm>
            <a:off x="7569147" y="4518065"/>
            <a:ext cx="636976" cy="642749"/>
          </a:xfrm>
          <a:prstGeom prst="rect">
            <a:avLst/>
          </a:prstGeom>
        </p:spPr>
      </p:pic>
      <p:sp>
        <p:nvSpPr>
          <p:cNvPr id="25" name="TextBox 24"/>
          <p:cNvSpPr txBox="1"/>
          <p:nvPr/>
        </p:nvSpPr>
        <p:spPr>
          <a:xfrm>
            <a:off x="7119572" y="5151237"/>
            <a:ext cx="1517715" cy="400110"/>
          </a:xfrm>
          <a:prstGeom prst="rect">
            <a:avLst/>
          </a:prstGeom>
          <a:noFill/>
        </p:spPr>
        <p:txBody>
          <a:bodyPr wrap="square" rtlCol="0">
            <a:spAutoFit/>
          </a:bodyPr>
          <a:lstStyle/>
          <a:p>
            <a:pPr algn="ctr"/>
            <a:r>
              <a:rPr lang="en-US" sz="2000" dirty="0"/>
              <a:t>DM (11.0%)</a:t>
            </a:r>
          </a:p>
        </p:txBody>
      </p:sp>
      <p:sp>
        <p:nvSpPr>
          <p:cNvPr id="26" name="Rectangle 2"/>
          <p:cNvSpPr>
            <a:spLocks noGrp="1"/>
          </p:cNvSpPr>
          <p:nvPr>
            <p:ph type="title"/>
          </p:nvPr>
        </p:nvSpPr>
        <p:spPr>
          <a:xfrm>
            <a:off x="839636" y="646854"/>
            <a:ext cx="10084279" cy="792162"/>
          </a:xfrm>
        </p:spPr>
        <p:txBody>
          <a:bodyPr>
            <a:noAutofit/>
          </a:bodyPr>
          <a:lstStyle/>
          <a:p>
            <a:r>
              <a:rPr lang="en-US" sz="3600" b="1" dirty="0">
                <a:cs typeface="Arial" charset="0"/>
              </a:rPr>
              <a:t>Non-CLL-Related Comorbidities </a:t>
            </a:r>
            <a:r>
              <a:rPr lang="en-US" sz="3600" b="1" dirty="0" smtClean="0">
                <a:cs typeface="Arial" charset="0"/>
              </a:rPr>
              <a:t>are </a:t>
            </a:r>
            <a:r>
              <a:rPr lang="en-US" sz="3600" b="1" dirty="0">
                <a:cs typeface="Arial" charset="0"/>
              </a:rPr>
              <a:t>Independent Predictors of Survival</a:t>
            </a:r>
          </a:p>
        </p:txBody>
      </p:sp>
      <p:sp>
        <p:nvSpPr>
          <p:cNvPr id="27" name="Rectangle 7"/>
          <p:cNvSpPr txBox="1">
            <a:spLocks/>
          </p:cNvSpPr>
          <p:nvPr/>
        </p:nvSpPr>
        <p:spPr bwMode="auto">
          <a:xfrm>
            <a:off x="860256" y="1871142"/>
            <a:ext cx="5903435" cy="536575"/>
          </a:xfrm>
          <a:prstGeom prst="rect">
            <a:avLst/>
          </a:prstGeom>
          <a:noFill/>
          <a:ln w="9525">
            <a:noFill/>
            <a:miter lim="800000"/>
            <a:headEnd/>
            <a:tailEnd/>
          </a:ln>
        </p:spPr>
        <p:txBody>
          <a:bodyPr/>
          <a:lstStyle/>
          <a:p>
            <a:pPr eaLnBrk="0" hangingPunct="0">
              <a:spcAft>
                <a:spcPts val="2400"/>
              </a:spcAft>
              <a:buClr>
                <a:prstClr val="white"/>
              </a:buClr>
              <a:buFont typeface="Arial" charset="0"/>
              <a:buNone/>
            </a:pPr>
            <a:r>
              <a:rPr lang="en-US" sz="2200" b="1" dirty="0">
                <a:cs typeface="Arial" charset="0"/>
              </a:rPr>
              <a:t>Study: Mayo Clinic</a:t>
            </a:r>
            <a:r>
              <a:rPr lang="en-US" sz="2200" dirty="0">
                <a:cs typeface="Arial" charset="0"/>
              </a:rPr>
              <a:t> (n=195 pts)</a:t>
            </a:r>
          </a:p>
        </p:txBody>
      </p:sp>
      <p:sp>
        <p:nvSpPr>
          <p:cNvPr id="28" name="Rectangle 7"/>
          <p:cNvSpPr txBox="1">
            <a:spLocks/>
          </p:cNvSpPr>
          <p:nvPr/>
        </p:nvSpPr>
        <p:spPr bwMode="auto">
          <a:xfrm>
            <a:off x="867323" y="5400368"/>
            <a:ext cx="4300705" cy="478390"/>
          </a:xfrm>
          <a:prstGeom prst="rect">
            <a:avLst/>
          </a:prstGeom>
          <a:noFill/>
          <a:ln w="9525">
            <a:noFill/>
            <a:miter lim="800000"/>
            <a:headEnd/>
            <a:tailEnd/>
          </a:ln>
        </p:spPr>
        <p:txBody>
          <a:bodyPr/>
          <a:lstStyle/>
          <a:p>
            <a:pPr eaLnBrk="0" hangingPunct="0">
              <a:spcAft>
                <a:spcPts val="1200"/>
              </a:spcAft>
              <a:defRPr/>
            </a:pPr>
            <a:r>
              <a:rPr lang="en-US" sz="2200" b="1" dirty="0">
                <a:cs typeface="Arial" charset="0"/>
              </a:rPr>
              <a:t>Meta-analysis: GCLLSG</a:t>
            </a:r>
            <a:r>
              <a:rPr lang="en-US" sz="2200" dirty="0">
                <a:cs typeface="Arial" charset="0"/>
              </a:rPr>
              <a:t> (n=554)</a:t>
            </a:r>
          </a:p>
        </p:txBody>
      </p:sp>
      <p:sp>
        <p:nvSpPr>
          <p:cNvPr id="29" name="Rectangle 7"/>
          <p:cNvSpPr txBox="1">
            <a:spLocks/>
          </p:cNvSpPr>
          <p:nvPr/>
        </p:nvSpPr>
        <p:spPr bwMode="auto">
          <a:xfrm>
            <a:off x="845552" y="3948821"/>
            <a:ext cx="4590025" cy="484187"/>
          </a:xfrm>
          <a:prstGeom prst="rect">
            <a:avLst/>
          </a:prstGeom>
          <a:noFill/>
          <a:ln w="9525">
            <a:noFill/>
            <a:miter lim="800000"/>
            <a:headEnd/>
            <a:tailEnd/>
          </a:ln>
        </p:spPr>
        <p:txBody>
          <a:bodyPr/>
          <a:lstStyle/>
          <a:p>
            <a:pPr marL="342900" indent="-342900" eaLnBrk="0" hangingPunct="0">
              <a:buFont typeface="Arial" panose="020B0604020202020204" pitchFamily="34" charset="0"/>
              <a:buChar char="•"/>
            </a:pPr>
            <a:r>
              <a:rPr lang="en-US" sz="2200" dirty="0">
                <a:cs typeface="Arial" charset="0"/>
              </a:rPr>
              <a:t>40% had </a:t>
            </a:r>
            <a:r>
              <a:rPr lang="en-US" sz="2200" dirty="0">
                <a:cs typeface="Arial" charset="0"/>
                <a:sym typeface="Symbol" pitchFamily="18" charset="2"/>
              </a:rPr>
              <a:t></a:t>
            </a:r>
            <a:r>
              <a:rPr lang="en-US" sz="2200" dirty="0">
                <a:cs typeface="Arial" charset="0"/>
              </a:rPr>
              <a:t>1 severe comorbidity </a:t>
            </a:r>
          </a:p>
        </p:txBody>
      </p:sp>
      <p:sp>
        <p:nvSpPr>
          <p:cNvPr id="30" name="Rectangle 7"/>
          <p:cNvSpPr txBox="1">
            <a:spLocks/>
          </p:cNvSpPr>
          <p:nvPr/>
        </p:nvSpPr>
        <p:spPr bwMode="auto">
          <a:xfrm>
            <a:off x="849373" y="2468664"/>
            <a:ext cx="5138340" cy="452304"/>
          </a:xfrm>
          <a:prstGeom prst="rect">
            <a:avLst/>
          </a:prstGeom>
          <a:noFill/>
          <a:ln w="9525">
            <a:noFill/>
            <a:miter lim="800000"/>
            <a:headEnd/>
            <a:tailEnd/>
          </a:ln>
        </p:spPr>
        <p:txBody>
          <a:bodyPr/>
          <a:lstStyle/>
          <a:p>
            <a:pPr marL="342900" indent="-342900" eaLnBrk="0" hangingPunct="0">
              <a:buFont typeface="Arial" panose="020B0604020202020204" pitchFamily="34" charset="0"/>
              <a:buChar char="•"/>
            </a:pPr>
            <a:r>
              <a:rPr lang="en-US" sz="2200" dirty="0">
                <a:cs typeface="Arial" charset="0"/>
              </a:rPr>
              <a:t>90% of pts had </a:t>
            </a:r>
            <a:r>
              <a:rPr lang="en-US" sz="2200" dirty="0">
                <a:cs typeface="Arial" charset="0"/>
                <a:sym typeface="Symbol" pitchFamily="18" charset="2"/>
              </a:rPr>
              <a:t></a:t>
            </a:r>
            <a:r>
              <a:rPr lang="en-US" sz="2200" dirty="0">
                <a:cs typeface="Arial" charset="0"/>
              </a:rPr>
              <a:t>1 comorbidity</a:t>
            </a:r>
          </a:p>
        </p:txBody>
      </p:sp>
      <p:grpSp>
        <p:nvGrpSpPr>
          <p:cNvPr id="31" name="Group 10"/>
          <p:cNvGrpSpPr>
            <a:grpSpLocks/>
          </p:cNvGrpSpPr>
          <p:nvPr/>
        </p:nvGrpSpPr>
        <p:grpSpPr bwMode="auto">
          <a:xfrm>
            <a:off x="5028628" y="2246063"/>
            <a:ext cx="558800" cy="3305283"/>
            <a:chOff x="4388827" y="1827214"/>
            <a:chExt cx="419013" cy="2324100"/>
          </a:xfrm>
        </p:grpSpPr>
        <p:sp>
          <p:nvSpPr>
            <p:cNvPr id="32" name="Left Brace 31"/>
            <p:cNvSpPr/>
            <p:nvPr/>
          </p:nvSpPr>
          <p:spPr>
            <a:xfrm>
              <a:off x="4388827" y="1827214"/>
              <a:ext cx="182524" cy="2324100"/>
            </a:xfrm>
            <a:prstGeom prst="leftBrace">
              <a:avLst>
                <a:gd name="adj1" fmla="val 8333"/>
                <a:gd name="adj2" fmla="val 14891"/>
              </a:avLst>
            </a:prstGeom>
            <a:ln w="190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285750" indent="-285750" algn="ctr">
                <a:buFont typeface="Wingdings" panose="05000000000000000000" pitchFamily="2" charset="2"/>
                <a:buChar char="§"/>
                <a:defRPr/>
              </a:pPr>
              <a:endParaRPr lang="en-US" dirty="0"/>
            </a:p>
          </p:txBody>
        </p:sp>
        <p:sp>
          <p:nvSpPr>
            <p:cNvPr id="33" name="Left Brace 32"/>
            <p:cNvSpPr/>
            <p:nvPr/>
          </p:nvSpPr>
          <p:spPr>
            <a:xfrm>
              <a:off x="4630077" y="2820989"/>
              <a:ext cx="177763" cy="1320800"/>
            </a:xfrm>
            <a:prstGeom prst="leftBrace">
              <a:avLst>
                <a:gd name="adj1" fmla="val 8333"/>
                <a:gd name="adj2" fmla="val 30548"/>
              </a:avLst>
            </a:prstGeom>
            <a:ln w="190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285750" indent="-285750" algn="ctr">
                <a:buFont typeface="Wingdings" panose="05000000000000000000" pitchFamily="2" charset="2"/>
                <a:buChar char="§"/>
                <a:defRPr/>
              </a:pPr>
              <a:endParaRPr lang="en-US" dirty="0"/>
            </a:p>
          </p:txBody>
        </p:sp>
      </p:grpSp>
      <p:sp>
        <p:nvSpPr>
          <p:cNvPr id="34" name="Rectangle 33"/>
          <p:cNvSpPr/>
          <p:nvPr/>
        </p:nvSpPr>
        <p:spPr>
          <a:xfrm>
            <a:off x="812424" y="5950737"/>
            <a:ext cx="11074776" cy="430887"/>
          </a:xfrm>
          <a:prstGeom prst="rect">
            <a:avLst/>
          </a:prstGeom>
        </p:spPr>
        <p:txBody>
          <a:bodyPr wrap="square">
            <a:spAutoFit/>
          </a:bodyPr>
          <a:lstStyle/>
          <a:p>
            <a:pPr marL="460375" indent="-342900" eaLnBrk="0" hangingPunct="0">
              <a:spcAft>
                <a:spcPts val="1200"/>
              </a:spcAft>
              <a:buFont typeface="Arial" panose="020B0604020202020204" pitchFamily="34" charset="0"/>
              <a:buChar char="•"/>
              <a:defRPr/>
            </a:pPr>
            <a:r>
              <a:rPr lang="en-US" sz="2200" b="1" dirty="0">
                <a:cs typeface="Arial" charset="0"/>
              </a:rPr>
              <a:t>Survival</a:t>
            </a:r>
            <a:r>
              <a:rPr lang="en-US" sz="2200" dirty="0">
                <a:cs typeface="Arial" charset="0"/>
              </a:rPr>
              <a:t> was significantly </a:t>
            </a:r>
            <a:r>
              <a:rPr lang="en-US" sz="2200" b="1" dirty="0">
                <a:cs typeface="Arial" charset="0"/>
              </a:rPr>
              <a:t>impaired</a:t>
            </a:r>
            <a:r>
              <a:rPr lang="en-US" sz="2200" dirty="0">
                <a:cs typeface="Arial" charset="0"/>
              </a:rPr>
              <a:t> with either </a:t>
            </a:r>
            <a:r>
              <a:rPr lang="en-US" sz="2200" b="1" dirty="0">
                <a:cs typeface="Arial" charset="0"/>
              </a:rPr>
              <a:t>≥2 comorbidities </a:t>
            </a:r>
            <a:r>
              <a:rPr lang="en-US" sz="2200" dirty="0">
                <a:cs typeface="Arial" charset="0"/>
              </a:rPr>
              <a:t>or </a:t>
            </a:r>
            <a:r>
              <a:rPr lang="en-US" sz="2200" b="1" dirty="0">
                <a:cs typeface="Arial" charset="0"/>
              </a:rPr>
              <a:t>severe comorbidity</a:t>
            </a:r>
          </a:p>
        </p:txBody>
      </p:sp>
      <p:sp>
        <p:nvSpPr>
          <p:cNvPr id="35" name="Rectangle 34"/>
          <p:cNvSpPr/>
          <p:nvPr/>
        </p:nvSpPr>
        <p:spPr>
          <a:xfrm>
            <a:off x="798011" y="6471289"/>
            <a:ext cx="8044726" cy="276999"/>
          </a:xfrm>
          <a:prstGeom prst="rect">
            <a:avLst/>
          </a:prstGeom>
        </p:spPr>
        <p:txBody>
          <a:bodyPr wrap="square">
            <a:spAutoFit/>
          </a:bodyPr>
          <a:lstStyle/>
          <a:p>
            <a:r>
              <a:rPr lang="en-US" sz="1200" dirty="0" smtClean="0">
                <a:cs typeface="Arial" charset="0"/>
              </a:rPr>
              <a:t>Thurmes P, et al. </a:t>
            </a:r>
            <a:r>
              <a:rPr lang="en-US" sz="1200" i="1" dirty="0">
                <a:cs typeface="Arial" charset="0"/>
              </a:rPr>
              <a:t>Leuk </a:t>
            </a:r>
            <a:r>
              <a:rPr lang="en-US" sz="1200" i="1" dirty="0" smtClean="0">
                <a:cs typeface="Arial" charset="0"/>
              </a:rPr>
              <a:t>Lymphoma</a:t>
            </a:r>
            <a:r>
              <a:rPr lang="en-US" sz="1200" dirty="0" smtClean="0">
                <a:cs typeface="Arial" charset="0"/>
              </a:rPr>
              <a:t>. 2008</a:t>
            </a:r>
            <a:r>
              <a:rPr lang="en-US" sz="1200" dirty="0"/>
              <a:t>;49(1):49-56.</a:t>
            </a:r>
            <a:r>
              <a:rPr lang="en-US" sz="1200" dirty="0" smtClean="0">
                <a:cs typeface="Arial" charset="0"/>
              </a:rPr>
              <a:t>; Eichhorst B, et al. </a:t>
            </a:r>
            <a:r>
              <a:rPr lang="en-US" sz="1200" i="1" dirty="0">
                <a:cs typeface="Arial" charset="0"/>
              </a:rPr>
              <a:t>Leuk </a:t>
            </a:r>
            <a:r>
              <a:rPr lang="en-US" sz="1200" i="1" dirty="0" smtClean="0">
                <a:cs typeface="Arial" charset="0"/>
              </a:rPr>
              <a:t>Lymphoma</a:t>
            </a:r>
            <a:r>
              <a:rPr lang="en-US" sz="1200" dirty="0" smtClean="0">
                <a:cs typeface="Arial" charset="0"/>
              </a:rPr>
              <a:t>. 2009</a:t>
            </a:r>
            <a:r>
              <a:rPr lang="en-US" sz="1200" dirty="0"/>
              <a:t>;50(2):</a:t>
            </a:r>
            <a:r>
              <a:rPr lang="en-US" sz="1200" dirty="0" smtClean="0"/>
              <a:t>171-178</a:t>
            </a:r>
            <a:r>
              <a:rPr lang="en-US" sz="1200" dirty="0"/>
              <a:t>. </a:t>
            </a:r>
            <a:endParaRPr lang="en-US" sz="1200" dirty="0">
              <a:cs typeface="Arial" charset="0"/>
            </a:endParaRPr>
          </a:p>
        </p:txBody>
      </p:sp>
      <p:pic>
        <p:nvPicPr>
          <p:cNvPr id="36" name="Picture 35"/>
          <p:cNvPicPr>
            <a:picLocks noChangeAspect="1"/>
          </p:cNvPicPr>
          <p:nvPr/>
        </p:nvPicPr>
        <p:blipFill>
          <a:blip r:embed="rId5" cstate="print"/>
          <a:stretch>
            <a:fillRect/>
          </a:stretch>
        </p:blipFill>
        <p:spPr>
          <a:xfrm>
            <a:off x="6974267" y="2321725"/>
            <a:ext cx="682903" cy="597243"/>
          </a:xfrm>
          <a:prstGeom prst="rect">
            <a:avLst/>
          </a:prstGeom>
        </p:spPr>
      </p:pic>
      <p:pic>
        <p:nvPicPr>
          <p:cNvPr id="37" name="Picture 36"/>
          <p:cNvPicPr>
            <a:picLocks noChangeAspect="1"/>
          </p:cNvPicPr>
          <p:nvPr/>
        </p:nvPicPr>
        <p:blipFill>
          <a:blip r:embed="rId6" cstate="print"/>
          <a:stretch>
            <a:fillRect/>
          </a:stretch>
        </p:blipFill>
        <p:spPr>
          <a:xfrm>
            <a:off x="8842737" y="2258102"/>
            <a:ext cx="612767" cy="723405"/>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75882" y="2246064"/>
            <a:ext cx="864956" cy="699398"/>
          </a:xfrm>
          <a:prstGeom prst="rect">
            <a:avLst/>
          </a:prstGeom>
        </p:spPr>
      </p:pic>
      <p:sp>
        <p:nvSpPr>
          <p:cNvPr id="39" name="TextBox 38"/>
          <p:cNvSpPr txBox="1"/>
          <p:nvPr/>
        </p:nvSpPr>
        <p:spPr>
          <a:xfrm>
            <a:off x="10142778" y="2958715"/>
            <a:ext cx="1517715" cy="400110"/>
          </a:xfrm>
          <a:prstGeom prst="rect">
            <a:avLst/>
          </a:prstGeom>
          <a:noFill/>
        </p:spPr>
        <p:txBody>
          <a:bodyPr wrap="square" rtlCol="0">
            <a:spAutoFit/>
          </a:bodyPr>
          <a:lstStyle/>
          <a:p>
            <a:pPr algn="ctr"/>
            <a:r>
              <a:rPr lang="en-US" sz="2000" dirty="0"/>
              <a:t>HLD (33.5%)</a:t>
            </a:r>
          </a:p>
        </p:txBody>
      </p:sp>
      <p:sp>
        <p:nvSpPr>
          <p:cNvPr id="40" name="Rectangle 39"/>
          <p:cNvSpPr/>
          <p:nvPr/>
        </p:nvSpPr>
        <p:spPr>
          <a:xfrm>
            <a:off x="5740323" y="5627400"/>
            <a:ext cx="6055920" cy="276999"/>
          </a:xfrm>
          <a:prstGeom prst="rect">
            <a:avLst/>
          </a:prstGeom>
        </p:spPr>
        <p:txBody>
          <a:bodyPr wrap="square">
            <a:spAutoFit/>
          </a:bodyPr>
          <a:lstStyle/>
          <a:p>
            <a:r>
              <a:rPr lang="en-US" sz="1200" dirty="0" smtClean="0">
                <a:cs typeface="Arial" charset="0"/>
              </a:rPr>
              <a:t>HTN=hypertension</a:t>
            </a:r>
            <a:r>
              <a:rPr lang="en-US" sz="1200" dirty="0">
                <a:cs typeface="Arial" charset="0"/>
              </a:rPr>
              <a:t>; </a:t>
            </a:r>
            <a:r>
              <a:rPr lang="en-US" sz="1200" dirty="0" smtClean="0">
                <a:cs typeface="Arial" charset="0"/>
              </a:rPr>
              <a:t>Rheum=rheumatologic</a:t>
            </a:r>
            <a:r>
              <a:rPr lang="en-US" sz="1200" dirty="0">
                <a:cs typeface="Arial" charset="0"/>
              </a:rPr>
              <a:t>; </a:t>
            </a:r>
            <a:r>
              <a:rPr lang="en-US" sz="1200" dirty="0" smtClean="0">
                <a:cs typeface="Arial" charset="0"/>
              </a:rPr>
              <a:t>HLD=hyperlipidemia</a:t>
            </a:r>
            <a:r>
              <a:rPr lang="en-US" sz="1200" dirty="0">
                <a:cs typeface="Arial" charset="0"/>
              </a:rPr>
              <a:t>; </a:t>
            </a:r>
            <a:r>
              <a:rPr lang="en-US" sz="1200" dirty="0" smtClean="0">
                <a:cs typeface="Arial" charset="0"/>
              </a:rPr>
              <a:t>DM=diabetes </a:t>
            </a:r>
            <a:r>
              <a:rPr lang="en-US" sz="1200" dirty="0">
                <a:cs typeface="Arial" charset="0"/>
              </a:rPr>
              <a:t>mellitus </a:t>
            </a:r>
          </a:p>
        </p:txBody>
      </p:sp>
      <p:pic>
        <p:nvPicPr>
          <p:cNvPr id="41" name="Picture 40"/>
          <p:cNvPicPr>
            <a:picLocks noChangeAspect="1"/>
          </p:cNvPicPr>
          <p:nvPr/>
        </p:nvPicPr>
        <p:blipFill>
          <a:blip r:embed="rId8" cstate="print"/>
          <a:stretch>
            <a:fillRect/>
          </a:stretch>
        </p:blipFill>
        <p:spPr>
          <a:xfrm>
            <a:off x="7047893" y="3533086"/>
            <a:ext cx="1661074" cy="525681"/>
          </a:xfrm>
          <a:prstGeom prst="rect">
            <a:avLst/>
          </a:prstGeom>
        </p:spPr>
      </p:pic>
      <p:pic>
        <p:nvPicPr>
          <p:cNvPr id="42" name="Picture 41"/>
          <p:cNvPicPr>
            <a:picLocks noChangeAspect="1"/>
          </p:cNvPicPr>
          <p:nvPr/>
        </p:nvPicPr>
        <p:blipFill>
          <a:blip r:embed="rId9" cstate="print"/>
          <a:stretch>
            <a:fillRect/>
          </a:stretch>
        </p:blipFill>
        <p:spPr>
          <a:xfrm>
            <a:off x="10142778" y="4512702"/>
            <a:ext cx="709994" cy="645774"/>
          </a:xfrm>
          <a:prstGeom prst="rect">
            <a:avLst/>
          </a:prstGeom>
        </p:spPr>
      </p:pic>
      <p:sp>
        <p:nvSpPr>
          <p:cNvPr id="43" name="TextBox 42"/>
          <p:cNvSpPr txBox="1"/>
          <p:nvPr/>
        </p:nvSpPr>
        <p:spPr>
          <a:xfrm>
            <a:off x="9299206" y="5151237"/>
            <a:ext cx="2361287" cy="400110"/>
          </a:xfrm>
          <a:prstGeom prst="rect">
            <a:avLst/>
          </a:prstGeom>
          <a:noFill/>
        </p:spPr>
        <p:txBody>
          <a:bodyPr wrap="square" rtlCol="0">
            <a:spAutoFit/>
          </a:bodyPr>
          <a:lstStyle/>
          <a:p>
            <a:pPr algn="ctr"/>
            <a:r>
              <a:rPr lang="en-US" sz="2000" dirty="0"/>
              <a:t>Respiratory (7.0%)</a:t>
            </a:r>
          </a:p>
        </p:txBody>
      </p:sp>
    </p:spTree>
    <p:extLst>
      <p:ext uri="{BB962C8B-B14F-4D97-AF65-F5344CB8AC3E}">
        <p14:creationId xmlns:p14="http://schemas.microsoft.com/office/powerpoint/2010/main" val="15666316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5112246" y="2847518"/>
            <a:ext cx="6611668" cy="2289467"/>
          </a:xfrm>
          <a:prstGeom prst="roundRect">
            <a:avLst/>
          </a:prstGeom>
          <a:solidFill>
            <a:schemeClr val="bg1"/>
          </a:solidFill>
          <a:ln>
            <a:noFill/>
          </a:ln>
          <a:effectLst>
            <a:outerShdw blurRad="44450" dist="27940" dir="5400000" algn="ctr">
              <a:srgbClr val="000000">
                <a:alpha val="32000"/>
              </a:srgbClr>
            </a:outerShdw>
          </a:effectLst>
        </p:spPr>
        <p:style>
          <a:lnRef idx="0">
            <a:schemeClr val="accent4"/>
          </a:lnRef>
          <a:fillRef idx="3">
            <a:schemeClr val="accent4"/>
          </a:fillRef>
          <a:effectRef idx="3">
            <a:schemeClr val="accent4"/>
          </a:effectRef>
          <a:fontRef idx="minor">
            <a:schemeClr val="lt1"/>
          </a:fontRef>
        </p:style>
        <p:txBody>
          <a:bodyPr rtlCol="0" anchor="t"/>
          <a:lstStyle/>
          <a:p>
            <a:r>
              <a:rPr lang="en-US" sz="2000" dirty="0">
                <a:solidFill>
                  <a:schemeClr val="tx1"/>
                </a:solidFill>
              </a:rPr>
              <a:t>CIRS rates severity of comorbidity by </a:t>
            </a:r>
            <a:r>
              <a:rPr lang="en-US" sz="2000" b="1" dirty="0">
                <a:solidFill>
                  <a:schemeClr val="tx1"/>
                </a:solidFill>
              </a:rPr>
              <a:t>organ system</a:t>
            </a:r>
          </a:p>
        </p:txBody>
      </p:sp>
      <p:pic>
        <p:nvPicPr>
          <p:cNvPr id="14" name="Picture 13"/>
          <p:cNvPicPr>
            <a:picLocks noChangeAspect="1"/>
          </p:cNvPicPr>
          <p:nvPr/>
        </p:nvPicPr>
        <p:blipFill>
          <a:blip r:embed="rId3" cstate="print"/>
          <a:stretch>
            <a:fillRect/>
          </a:stretch>
        </p:blipFill>
        <p:spPr>
          <a:xfrm>
            <a:off x="7888393" y="4332655"/>
            <a:ext cx="976151" cy="797964"/>
          </a:xfrm>
          <a:prstGeom prst="rect">
            <a:avLst/>
          </a:prstGeom>
        </p:spPr>
      </p:pic>
      <p:sp>
        <p:nvSpPr>
          <p:cNvPr id="3" name="Title 2"/>
          <p:cNvSpPr>
            <a:spLocks noGrp="1"/>
          </p:cNvSpPr>
          <p:nvPr>
            <p:ph type="title"/>
          </p:nvPr>
        </p:nvSpPr>
        <p:spPr>
          <a:xfrm>
            <a:off x="848587" y="449210"/>
            <a:ext cx="9503004" cy="1124133"/>
          </a:xfrm>
        </p:spPr>
        <p:txBody>
          <a:bodyPr>
            <a:normAutofit/>
          </a:bodyPr>
          <a:lstStyle/>
          <a:p>
            <a:r>
              <a:rPr lang="en-US" sz="3600" b="1" dirty="0"/>
              <a:t>Cumulative Illness Rating Scale (CIRS) Can Help Better Characterize Biological Fitness</a:t>
            </a:r>
          </a:p>
        </p:txBody>
      </p:sp>
      <p:graphicFrame>
        <p:nvGraphicFramePr>
          <p:cNvPr id="4" name="Table 3"/>
          <p:cNvGraphicFramePr>
            <a:graphicFrameLocks noGrp="1"/>
          </p:cNvGraphicFramePr>
          <p:nvPr>
            <p:extLst>
              <p:ext uri="{D42A27DB-BD31-4B8C-83A1-F6EECF244321}">
                <p14:modId xmlns:p14="http://schemas.microsoft.com/office/powerpoint/2010/main" val="2524884255"/>
              </p:ext>
            </p:extLst>
          </p:nvPr>
        </p:nvGraphicFramePr>
        <p:xfrm>
          <a:off x="859220" y="1752599"/>
          <a:ext cx="4018547" cy="4648200"/>
        </p:xfrm>
        <a:graphic>
          <a:graphicData uri="http://schemas.openxmlformats.org/drawingml/2006/table">
            <a:tbl>
              <a:tblPr firstRow="1" bandRow="1">
                <a:tableStyleId>{D27102A9-8310-4765-A935-A1911B00CA55}</a:tableStyleId>
              </a:tblPr>
              <a:tblGrid>
                <a:gridCol w="484653">
                  <a:extLst>
                    <a:ext uri="{9D8B030D-6E8A-4147-A177-3AD203B41FA5}">
                      <a16:colId xmlns="" xmlns:a16="http://schemas.microsoft.com/office/drawing/2014/main" val="20000"/>
                    </a:ext>
                  </a:extLst>
                </a:gridCol>
                <a:gridCol w="3533894">
                  <a:extLst>
                    <a:ext uri="{9D8B030D-6E8A-4147-A177-3AD203B41FA5}">
                      <a16:colId xmlns="" xmlns:a16="http://schemas.microsoft.com/office/drawing/2014/main" val="20001"/>
                    </a:ext>
                  </a:extLst>
                </a:gridCol>
              </a:tblGrid>
              <a:tr h="443769">
                <a:tc gridSpan="2">
                  <a:txBody>
                    <a:bodyPr/>
                    <a:lstStyle/>
                    <a:p>
                      <a:pPr algn="ctr"/>
                      <a:r>
                        <a:rPr lang="en-US" sz="1800" dirty="0"/>
                        <a:t>CIRS</a:t>
                      </a:r>
                      <a:r>
                        <a:rPr lang="en-US" sz="1800" baseline="0" dirty="0"/>
                        <a:t> Severity Rating Scale</a:t>
                      </a:r>
                      <a:endParaRPr lang="en-US" sz="1800" dirty="0">
                        <a:solidFill>
                          <a:schemeClr val="tx1"/>
                        </a:solidFill>
                      </a:endParaRPr>
                    </a:p>
                  </a:txBody>
                  <a:tcPr anchor="ctr"/>
                </a:tc>
                <a:tc hMerge="1">
                  <a:txBody>
                    <a:bodyPr/>
                    <a:lstStyle/>
                    <a:p>
                      <a:endParaRPr lang="en-US" dirty="0"/>
                    </a:p>
                  </a:txBody>
                  <a:tcPr/>
                </a:tc>
                <a:extLst>
                  <a:ext uri="{0D108BD9-81ED-4DB2-BD59-A6C34878D82A}">
                    <a16:rowId xmlns="" xmlns:a16="http://schemas.microsoft.com/office/drawing/2014/main" val="10000"/>
                  </a:ext>
                </a:extLst>
              </a:tr>
              <a:tr h="415324">
                <a:tc>
                  <a:txBody>
                    <a:bodyPr/>
                    <a:lstStyle/>
                    <a:p>
                      <a:pPr algn="ctr"/>
                      <a:r>
                        <a:rPr lang="en-US" sz="1600" dirty="0"/>
                        <a:t>0</a:t>
                      </a:r>
                    </a:p>
                  </a:txBody>
                  <a:tcPr anchor="ctr"/>
                </a:tc>
                <a:tc>
                  <a:txBody>
                    <a:bodyPr/>
                    <a:lstStyle/>
                    <a:p>
                      <a:r>
                        <a:rPr lang="en-US" sz="1600" dirty="0"/>
                        <a:t>No problem</a:t>
                      </a:r>
                      <a:r>
                        <a:rPr lang="en-US" sz="1600" baseline="0" dirty="0"/>
                        <a:t> affecting that system</a:t>
                      </a:r>
                    </a:p>
                  </a:txBody>
                  <a:tcPr anchor="ctr"/>
                </a:tc>
                <a:extLst>
                  <a:ext uri="{0D108BD9-81ED-4DB2-BD59-A6C34878D82A}">
                    <a16:rowId xmlns="" xmlns:a16="http://schemas.microsoft.com/office/drawing/2014/main" val="10001"/>
                  </a:ext>
                </a:extLst>
              </a:tr>
              <a:tr h="1024083">
                <a:tc>
                  <a:txBody>
                    <a:bodyPr/>
                    <a:lstStyle/>
                    <a:p>
                      <a:pPr algn="ctr"/>
                      <a:r>
                        <a:rPr lang="en-US" sz="1600" dirty="0"/>
                        <a:t>1</a:t>
                      </a:r>
                    </a:p>
                  </a:txBody>
                  <a:tcPr anchor="ctr"/>
                </a:tc>
                <a:tc>
                  <a:txBody>
                    <a:bodyPr/>
                    <a:lstStyle/>
                    <a:p>
                      <a:r>
                        <a:rPr lang="en-US" sz="1600" dirty="0"/>
                        <a:t>Current mild</a:t>
                      </a:r>
                      <a:r>
                        <a:rPr lang="en-US" sz="1600" baseline="0" dirty="0"/>
                        <a:t> problem not interfering with normal activity or past </a:t>
                      </a:r>
                      <a:r>
                        <a:rPr lang="en-US" sz="1600" baseline="0" dirty="0" smtClean="0"/>
                        <a:t/>
                      </a:r>
                      <a:br>
                        <a:rPr lang="en-US" sz="1600" baseline="0" dirty="0" smtClean="0"/>
                      </a:br>
                      <a:r>
                        <a:rPr lang="en-US" sz="1600" baseline="0" dirty="0" smtClean="0"/>
                        <a:t>significant </a:t>
                      </a:r>
                      <a:r>
                        <a:rPr lang="en-US" sz="1600" baseline="0" dirty="0"/>
                        <a:t>problem</a:t>
                      </a:r>
                      <a:endParaRPr lang="en-US" sz="1600" dirty="0"/>
                    </a:p>
                  </a:txBody>
                  <a:tcPr anchor="ctr"/>
                </a:tc>
                <a:extLst>
                  <a:ext uri="{0D108BD9-81ED-4DB2-BD59-A6C34878D82A}">
                    <a16:rowId xmlns="" xmlns:a16="http://schemas.microsoft.com/office/drawing/2014/main" val="10002"/>
                  </a:ext>
                </a:extLst>
              </a:tr>
              <a:tr h="716858">
                <a:tc>
                  <a:txBody>
                    <a:bodyPr/>
                    <a:lstStyle/>
                    <a:p>
                      <a:pPr algn="ctr"/>
                      <a:r>
                        <a:rPr lang="en-US" sz="1600" dirty="0"/>
                        <a:t>2</a:t>
                      </a:r>
                    </a:p>
                  </a:txBody>
                  <a:tcPr anchor="ctr"/>
                </a:tc>
                <a:tc>
                  <a:txBody>
                    <a:bodyPr/>
                    <a:lstStyle/>
                    <a:p>
                      <a:r>
                        <a:rPr lang="en-US" sz="1600" dirty="0"/>
                        <a:t>Interferes</a:t>
                      </a:r>
                      <a:r>
                        <a:rPr lang="en-US" sz="1600" baseline="0" dirty="0"/>
                        <a:t> with normal activity and/or requires first-line therapy</a:t>
                      </a:r>
                      <a:endParaRPr lang="en-US" sz="1600" dirty="0"/>
                    </a:p>
                  </a:txBody>
                  <a:tcPr anchor="ctr"/>
                </a:tc>
                <a:extLst>
                  <a:ext uri="{0D108BD9-81ED-4DB2-BD59-A6C34878D82A}">
                    <a16:rowId xmlns="" xmlns:a16="http://schemas.microsoft.com/office/drawing/2014/main" val="10003"/>
                  </a:ext>
                </a:extLst>
              </a:tr>
              <a:tr h="1024083">
                <a:tc>
                  <a:txBody>
                    <a:bodyPr/>
                    <a:lstStyle/>
                    <a:p>
                      <a:pPr algn="ctr"/>
                      <a:r>
                        <a:rPr lang="en-US" sz="1600" dirty="0"/>
                        <a:t>3</a:t>
                      </a:r>
                    </a:p>
                  </a:txBody>
                  <a:tcPr anchor="ctr"/>
                </a:tc>
                <a:tc>
                  <a:txBody>
                    <a:bodyPr/>
                    <a:lstStyle/>
                    <a:p>
                      <a:r>
                        <a:rPr lang="en-US" sz="1600" dirty="0"/>
                        <a:t>Severe problem and/or constant and significant disability and/or hard-to-control</a:t>
                      </a:r>
                      <a:r>
                        <a:rPr lang="en-US" sz="1600" baseline="0" dirty="0"/>
                        <a:t> chronic problem</a:t>
                      </a:r>
                      <a:endParaRPr lang="en-US" sz="1600" dirty="0"/>
                    </a:p>
                  </a:txBody>
                  <a:tcPr anchor="ctr"/>
                </a:tc>
                <a:extLst>
                  <a:ext uri="{0D108BD9-81ED-4DB2-BD59-A6C34878D82A}">
                    <a16:rowId xmlns="" xmlns:a16="http://schemas.microsoft.com/office/drawing/2014/main" val="10004"/>
                  </a:ext>
                </a:extLst>
              </a:tr>
              <a:tr h="1024083">
                <a:tc>
                  <a:txBody>
                    <a:bodyPr/>
                    <a:lstStyle/>
                    <a:p>
                      <a:pPr algn="ctr"/>
                      <a:r>
                        <a:rPr lang="en-US" sz="1600" dirty="0"/>
                        <a:t>4</a:t>
                      </a:r>
                    </a:p>
                  </a:txBody>
                  <a:tcPr anchor="ctr"/>
                </a:tc>
                <a:tc>
                  <a:txBody>
                    <a:bodyPr/>
                    <a:lstStyle/>
                    <a:p>
                      <a:r>
                        <a:rPr lang="en-US" sz="1600" dirty="0"/>
                        <a:t>Extremely severe problem and/or treatment is urgent</a:t>
                      </a:r>
                      <a:r>
                        <a:rPr lang="en-US" sz="1600" baseline="0" dirty="0"/>
                        <a:t> and/or severe functional impairment or organ failure</a:t>
                      </a:r>
                      <a:endParaRPr lang="en-US" sz="1600" dirty="0"/>
                    </a:p>
                  </a:txBody>
                  <a:tcPr anchor="ctr"/>
                </a:tc>
                <a:extLst>
                  <a:ext uri="{0D108BD9-81ED-4DB2-BD59-A6C34878D82A}">
                    <a16:rowId xmlns="" xmlns:a16="http://schemas.microsoft.com/office/drawing/2014/main" val="10005"/>
                  </a:ext>
                </a:extLst>
              </a:tr>
            </a:tbl>
          </a:graphicData>
        </a:graphic>
      </p:graphicFrame>
      <p:sp>
        <p:nvSpPr>
          <p:cNvPr id="2" name="Rectangle: Rounded Corners 1"/>
          <p:cNvSpPr/>
          <p:nvPr/>
        </p:nvSpPr>
        <p:spPr>
          <a:xfrm>
            <a:off x="5090474" y="1736071"/>
            <a:ext cx="5250730" cy="1016555"/>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r>
              <a:rPr lang="en-US" sz="2000" dirty="0">
                <a:solidFill>
                  <a:schemeClr val="tx1"/>
                </a:solidFill>
              </a:rPr>
              <a:t>Comorbidity scales can </a:t>
            </a:r>
            <a:r>
              <a:rPr lang="en-US" sz="2000" b="1" dirty="0">
                <a:solidFill>
                  <a:schemeClr val="tx1"/>
                </a:solidFill>
              </a:rPr>
              <a:t>refine fitness assessment</a:t>
            </a:r>
            <a:r>
              <a:rPr lang="en-US" sz="2000" dirty="0">
                <a:solidFill>
                  <a:schemeClr val="tx1"/>
                </a:solidFill>
              </a:rPr>
              <a:t> beyond performance status </a:t>
            </a:r>
            <a:r>
              <a:rPr lang="en-US" sz="2000" dirty="0" smtClean="0">
                <a:solidFill>
                  <a:schemeClr val="tx1"/>
                </a:solidFill>
              </a:rPr>
              <a:t/>
            </a:r>
            <a:br>
              <a:rPr lang="en-US" sz="2000" dirty="0" smtClean="0">
                <a:solidFill>
                  <a:schemeClr val="tx1"/>
                </a:solidFill>
              </a:rPr>
            </a:br>
            <a:r>
              <a:rPr lang="en-US" sz="2000" dirty="0" smtClean="0">
                <a:solidFill>
                  <a:schemeClr val="tx1"/>
                </a:solidFill>
              </a:rPr>
              <a:t>(eg</a:t>
            </a:r>
            <a:r>
              <a:rPr lang="en-US" sz="2000" dirty="0">
                <a:solidFill>
                  <a:schemeClr val="tx1"/>
                </a:solidFill>
              </a:rPr>
              <a:t>,</a:t>
            </a:r>
            <a:r>
              <a:rPr lang="en-US" sz="2000" dirty="0" smtClean="0">
                <a:solidFill>
                  <a:schemeClr val="tx1"/>
                </a:solidFill>
              </a:rPr>
              <a:t> </a:t>
            </a:r>
            <a:r>
              <a:rPr lang="en-US" sz="2000" dirty="0">
                <a:solidFill>
                  <a:schemeClr val="tx1"/>
                </a:solidFill>
              </a:rPr>
              <a:t>ECOG, Karnofksy)</a:t>
            </a:r>
          </a:p>
        </p:txBody>
      </p:sp>
      <p:sp>
        <p:nvSpPr>
          <p:cNvPr id="10" name="Rectangle: Rounded Corners 9"/>
          <p:cNvSpPr/>
          <p:nvPr/>
        </p:nvSpPr>
        <p:spPr>
          <a:xfrm>
            <a:off x="5090474" y="5254495"/>
            <a:ext cx="5250730" cy="1230672"/>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r>
              <a:rPr lang="en-US" sz="2000" dirty="0">
                <a:solidFill>
                  <a:schemeClr val="tx1"/>
                </a:solidFill>
              </a:rPr>
              <a:t>In many recent CLL trials, patients with </a:t>
            </a:r>
            <a:r>
              <a:rPr lang="en-US" sz="2000" dirty="0" smtClean="0">
                <a:solidFill>
                  <a:schemeClr val="tx1"/>
                </a:solidFill>
              </a:rPr>
              <a:t/>
            </a:r>
            <a:br>
              <a:rPr lang="en-US" sz="2000" dirty="0" smtClean="0">
                <a:solidFill>
                  <a:schemeClr val="tx1"/>
                </a:solidFill>
              </a:rPr>
            </a:br>
            <a:r>
              <a:rPr lang="en-US" sz="2000" b="1" dirty="0" smtClean="0">
                <a:solidFill>
                  <a:schemeClr val="tx1"/>
                </a:solidFill>
              </a:rPr>
              <a:t>CIRS </a:t>
            </a:r>
            <a:r>
              <a:rPr lang="en-US" sz="2000" b="1" dirty="0">
                <a:solidFill>
                  <a:schemeClr val="tx1"/>
                </a:solidFill>
              </a:rPr>
              <a:t>≥6</a:t>
            </a:r>
            <a:r>
              <a:rPr lang="en-US" sz="2000" dirty="0">
                <a:solidFill>
                  <a:schemeClr val="tx1"/>
                </a:solidFill>
              </a:rPr>
              <a:t> and </a:t>
            </a:r>
            <a:r>
              <a:rPr lang="en-US" sz="2000" b="1" dirty="0">
                <a:solidFill>
                  <a:schemeClr val="tx1"/>
                </a:solidFill>
              </a:rPr>
              <a:t>creatinine clearance </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≤60 mL/min</a:t>
            </a:r>
            <a:r>
              <a:rPr lang="en-US" sz="2000" dirty="0" smtClean="0">
                <a:solidFill>
                  <a:schemeClr val="tx1"/>
                </a:solidFill>
              </a:rPr>
              <a:t> </a:t>
            </a:r>
            <a:r>
              <a:rPr lang="en-US" sz="2000" dirty="0">
                <a:solidFill>
                  <a:schemeClr val="tx1"/>
                </a:solidFill>
              </a:rPr>
              <a:t>were deemed </a:t>
            </a:r>
            <a:r>
              <a:rPr lang="en-US" sz="2000" b="1" dirty="0">
                <a:solidFill>
                  <a:schemeClr val="tx1"/>
                </a:solidFill>
              </a:rPr>
              <a:t>“less fit”</a:t>
            </a:r>
          </a:p>
        </p:txBody>
      </p:sp>
      <p:pic>
        <p:nvPicPr>
          <p:cNvPr id="11" name="Picture 10"/>
          <p:cNvPicPr>
            <a:picLocks noChangeAspect="1"/>
          </p:cNvPicPr>
          <p:nvPr/>
        </p:nvPicPr>
        <p:blipFill>
          <a:blip r:embed="rId4" cstate="print"/>
          <a:stretch>
            <a:fillRect/>
          </a:stretch>
        </p:blipFill>
        <p:spPr>
          <a:xfrm>
            <a:off x="6611435" y="3400611"/>
            <a:ext cx="913548" cy="945050"/>
          </a:xfrm>
          <a:prstGeom prst="rect">
            <a:avLst/>
          </a:prstGeom>
        </p:spPr>
      </p:pic>
      <p:pic>
        <p:nvPicPr>
          <p:cNvPr id="12" name="Picture 11"/>
          <p:cNvPicPr>
            <a:picLocks noChangeAspect="1"/>
          </p:cNvPicPr>
          <p:nvPr/>
        </p:nvPicPr>
        <p:blipFill>
          <a:blip r:embed="rId5" cstate="print"/>
          <a:stretch>
            <a:fillRect/>
          </a:stretch>
        </p:blipFill>
        <p:spPr>
          <a:xfrm>
            <a:off x="5351539" y="3356008"/>
            <a:ext cx="946607" cy="1034257"/>
          </a:xfrm>
          <a:prstGeom prst="rect">
            <a:avLst/>
          </a:prstGeom>
        </p:spPr>
      </p:pic>
      <p:pic>
        <p:nvPicPr>
          <p:cNvPr id="13" name="Picture 12"/>
          <p:cNvPicPr>
            <a:picLocks noChangeAspect="1"/>
          </p:cNvPicPr>
          <p:nvPr/>
        </p:nvPicPr>
        <p:blipFill>
          <a:blip r:embed="rId6" cstate="print"/>
          <a:stretch>
            <a:fillRect/>
          </a:stretch>
        </p:blipFill>
        <p:spPr>
          <a:xfrm>
            <a:off x="5331026" y="4358986"/>
            <a:ext cx="967120" cy="745303"/>
          </a:xfrm>
          <a:prstGeom prst="rect">
            <a:avLst/>
          </a:prstGeom>
        </p:spPr>
      </p:pic>
      <p:pic>
        <p:nvPicPr>
          <p:cNvPr id="16" name="Picture 15"/>
          <p:cNvPicPr>
            <a:picLocks noChangeAspect="1"/>
          </p:cNvPicPr>
          <p:nvPr/>
        </p:nvPicPr>
        <p:blipFill>
          <a:blip r:embed="rId7" cstate="print"/>
          <a:stretch>
            <a:fillRect/>
          </a:stretch>
        </p:blipFill>
        <p:spPr>
          <a:xfrm>
            <a:off x="7857125" y="3359100"/>
            <a:ext cx="1000125" cy="1009650"/>
          </a:xfrm>
          <a:prstGeom prst="rect">
            <a:avLst/>
          </a:prstGeom>
        </p:spPr>
      </p:pic>
      <p:pic>
        <p:nvPicPr>
          <p:cNvPr id="17" name="Picture 16"/>
          <p:cNvPicPr>
            <a:picLocks noChangeAspect="1"/>
          </p:cNvPicPr>
          <p:nvPr/>
        </p:nvPicPr>
        <p:blipFill>
          <a:blip r:embed="rId8" cstate="print"/>
          <a:stretch>
            <a:fillRect/>
          </a:stretch>
        </p:blipFill>
        <p:spPr>
          <a:xfrm>
            <a:off x="9160639" y="3367896"/>
            <a:ext cx="1085850" cy="1038225"/>
          </a:xfrm>
          <a:prstGeom prst="rect">
            <a:avLst/>
          </a:prstGeom>
        </p:spPr>
      </p:pic>
      <p:pic>
        <p:nvPicPr>
          <p:cNvPr id="18" name="Picture 17"/>
          <p:cNvPicPr>
            <a:picLocks noChangeAspect="1"/>
          </p:cNvPicPr>
          <p:nvPr/>
        </p:nvPicPr>
        <p:blipFill>
          <a:blip r:embed="rId9" cstate="print"/>
          <a:stretch>
            <a:fillRect/>
          </a:stretch>
        </p:blipFill>
        <p:spPr>
          <a:xfrm>
            <a:off x="9151299" y="4435595"/>
            <a:ext cx="1076325" cy="533400"/>
          </a:xfrm>
          <a:prstGeom prst="rect">
            <a:avLst/>
          </a:prstGeom>
        </p:spPr>
      </p:pic>
      <p:pic>
        <p:nvPicPr>
          <p:cNvPr id="19" name="Picture 18"/>
          <p:cNvPicPr>
            <a:picLocks noChangeAspect="1"/>
          </p:cNvPicPr>
          <p:nvPr/>
        </p:nvPicPr>
        <p:blipFill>
          <a:blip r:embed="rId10" cstate="print"/>
          <a:stretch>
            <a:fillRect/>
          </a:stretch>
        </p:blipFill>
        <p:spPr>
          <a:xfrm>
            <a:off x="10503216" y="3384763"/>
            <a:ext cx="885825" cy="1009650"/>
          </a:xfrm>
          <a:prstGeom prst="rect">
            <a:avLst/>
          </a:prstGeom>
        </p:spPr>
      </p:pic>
      <p:pic>
        <p:nvPicPr>
          <p:cNvPr id="20" name="Picture 19"/>
          <p:cNvPicPr>
            <a:picLocks noChangeAspect="1"/>
          </p:cNvPicPr>
          <p:nvPr/>
        </p:nvPicPr>
        <p:blipFill>
          <a:blip r:embed="rId11" cstate="print"/>
          <a:stretch>
            <a:fillRect/>
          </a:stretch>
        </p:blipFill>
        <p:spPr>
          <a:xfrm>
            <a:off x="6466886" y="4508390"/>
            <a:ext cx="1119531" cy="453144"/>
          </a:xfrm>
          <a:prstGeom prst="rect">
            <a:avLst/>
          </a:prstGeom>
        </p:spPr>
      </p:pic>
      <p:pic>
        <p:nvPicPr>
          <p:cNvPr id="15" name="Picture 14"/>
          <p:cNvPicPr>
            <a:picLocks noChangeAspect="1"/>
          </p:cNvPicPr>
          <p:nvPr/>
        </p:nvPicPr>
        <p:blipFill>
          <a:blip r:embed="rId12" cstate="print"/>
          <a:stretch>
            <a:fillRect/>
          </a:stretch>
        </p:blipFill>
        <p:spPr>
          <a:xfrm>
            <a:off x="10576794" y="4329356"/>
            <a:ext cx="902827" cy="783585"/>
          </a:xfrm>
          <a:prstGeom prst="rect">
            <a:avLst/>
          </a:prstGeom>
        </p:spPr>
      </p:pic>
      <p:sp>
        <p:nvSpPr>
          <p:cNvPr id="21" name="TextBox 20"/>
          <p:cNvSpPr txBox="1"/>
          <p:nvPr/>
        </p:nvSpPr>
        <p:spPr>
          <a:xfrm>
            <a:off x="908956" y="6504151"/>
            <a:ext cx="5745192" cy="276999"/>
          </a:xfrm>
          <a:prstGeom prst="rect">
            <a:avLst/>
          </a:prstGeom>
          <a:noFill/>
        </p:spPr>
        <p:txBody>
          <a:bodyPr wrap="square" rtlCol="0">
            <a:spAutoFit/>
          </a:bodyPr>
          <a:lstStyle/>
          <a:p>
            <a:r>
              <a:rPr lang="en-US" sz="1200" dirty="0"/>
              <a:t>Salvi F, et al</a:t>
            </a:r>
            <a:r>
              <a:rPr lang="en-US" sz="1200" i="1" dirty="0"/>
              <a:t>. J Am Geriatr Soc</a:t>
            </a:r>
            <a:r>
              <a:rPr lang="en-US" sz="1200" dirty="0"/>
              <a:t>. </a:t>
            </a:r>
            <a:r>
              <a:rPr lang="en-US" sz="1200" dirty="0" smtClean="0"/>
              <a:t>2008;56(10</a:t>
            </a:r>
            <a:r>
              <a:rPr lang="en-US" sz="1200" dirty="0"/>
              <a:t>):</a:t>
            </a:r>
            <a:r>
              <a:rPr lang="en-US" sz="1200" dirty="0" smtClean="0"/>
              <a:t>1926-1931</a:t>
            </a:r>
            <a:r>
              <a:rPr lang="en-US" sz="1200" dirty="0"/>
              <a:t>.</a:t>
            </a:r>
          </a:p>
        </p:txBody>
      </p:sp>
    </p:spTree>
    <p:extLst>
      <p:ext uri="{BB962C8B-B14F-4D97-AF65-F5344CB8AC3E}">
        <p14:creationId xmlns:p14="http://schemas.microsoft.com/office/powerpoint/2010/main" val="2440275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48710" y="428185"/>
            <a:ext cx="9535885" cy="1176279"/>
          </a:xfrm>
        </p:spPr>
        <p:txBody>
          <a:bodyPr>
            <a:normAutofit/>
          </a:bodyPr>
          <a:lstStyle/>
          <a:p>
            <a:r>
              <a:rPr lang="en-US" sz="3600" b="1" dirty="0"/>
              <a:t>Nurses Play a Critical Role in Monitoring and Assessing for Comorbidities</a:t>
            </a:r>
          </a:p>
        </p:txBody>
      </p:sp>
      <p:pic>
        <p:nvPicPr>
          <p:cNvPr id="2" name="Picture 1"/>
          <p:cNvPicPr>
            <a:picLocks noChangeAspect="1"/>
          </p:cNvPicPr>
          <p:nvPr/>
        </p:nvPicPr>
        <p:blipFill>
          <a:blip r:embed="rId3" cstate="print"/>
          <a:stretch>
            <a:fillRect/>
          </a:stretch>
        </p:blipFill>
        <p:spPr>
          <a:xfrm>
            <a:off x="838200" y="1598605"/>
            <a:ext cx="2457450" cy="2533650"/>
          </a:xfrm>
          <a:prstGeom prst="rect">
            <a:avLst/>
          </a:prstGeom>
        </p:spPr>
      </p:pic>
      <p:sp>
        <p:nvSpPr>
          <p:cNvPr id="8" name="Rectangle: Rounded Corners 7"/>
          <p:cNvSpPr/>
          <p:nvPr/>
        </p:nvSpPr>
        <p:spPr>
          <a:xfrm>
            <a:off x="3492106" y="1794003"/>
            <a:ext cx="3280813" cy="2098968"/>
          </a:xfrm>
          <a:prstGeom prst="roundRect">
            <a:avLst/>
          </a:prstGeom>
          <a:solidFill>
            <a:schemeClr val="accent6">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spcBef>
                <a:spcPts val="0"/>
              </a:spcBef>
            </a:pPr>
            <a:r>
              <a:rPr lang="en-US" sz="2200" dirty="0">
                <a:solidFill>
                  <a:schemeClr val="tx1"/>
                </a:solidFill>
                <a:cs typeface="Arial" panose="020B0604020202020204" pitchFamily="34" charset="0"/>
              </a:rPr>
              <a:t>Nurses assess for comorbidities </a:t>
            </a:r>
            <a:r>
              <a:rPr lang="en-US" sz="2200" b="1" dirty="0">
                <a:solidFill>
                  <a:schemeClr val="tx1"/>
                </a:solidFill>
                <a:cs typeface="Arial" panose="020B0604020202020204" pitchFamily="34" charset="0"/>
              </a:rPr>
              <a:t>in between visits</a:t>
            </a:r>
            <a:r>
              <a:rPr lang="en-US" sz="2200" dirty="0">
                <a:solidFill>
                  <a:schemeClr val="tx1"/>
                </a:solidFill>
                <a:cs typeface="Arial" panose="020B0604020202020204" pitchFamily="34" charset="0"/>
              </a:rPr>
              <a:t> with </a:t>
            </a:r>
            <a:r>
              <a:rPr lang="en-US" sz="2200" dirty="0" smtClean="0">
                <a:solidFill>
                  <a:schemeClr val="tx1"/>
                </a:solidFill>
                <a:cs typeface="Arial" panose="020B0604020202020204" pitchFamily="34" charset="0"/>
              </a:rPr>
              <a:t/>
            </a:r>
            <a:br>
              <a:rPr lang="en-US" sz="2200" dirty="0" smtClean="0">
                <a:solidFill>
                  <a:schemeClr val="tx1"/>
                </a:solidFill>
                <a:cs typeface="Arial" panose="020B0604020202020204" pitchFamily="34" charset="0"/>
              </a:rPr>
            </a:br>
            <a:r>
              <a:rPr lang="en-US" sz="2200" dirty="0" smtClean="0">
                <a:solidFill>
                  <a:schemeClr val="tx1"/>
                </a:solidFill>
                <a:cs typeface="Arial" panose="020B0604020202020204" pitchFamily="34" charset="0"/>
              </a:rPr>
              <a:t>the </a:t>
            </a:r>
            <a:r>
              <a:rPr lang="en-US" sz="2200" dirty="0">
                <a:solidFill>
                  <a:schemeClr val="tx1"/>
                </a:solidFill>
                <a:cs typeface="Arial" panose="020B0604020202020204" pitchFamily="34" charset="0"/>
              </a:rPr>
              <a:t>provider</a:t>
            </a:r>
          </a:p>
        </p:txBody>
      </p:sp>
      <p:pic>
        <p:nvPicPr>
          <p:cNvPr id="10" name="Picture 9"/>
          <p:cNvPicPr>
            <a:picLocks noChangeAspect="1"/>
          </p:cNvPicPr>
          <p:nvPr/>
        </p:nvPicPr>
        <p:blipFill>
          <a:blip r:embed="rId4" cstate="print"/>
          <a:stretch>
            <a:fillRect/>
          </a:stretch>
        </p:blipFill>
        <p:spPr>
          <a:xfrm>
            <a:off x="4319181" y="4017616"/>
            <a:ext cx="2411989" cy="2449874"/>
          </a:xfrm>
          <a:prstGeom prst="rect">
            <a:avLst/>
          </a:prstGeom>
        </p:spPr>
      </p:pic>
      <p:sp>
        <p:nvSpPr>
          <p:cNvPr id="13" name="Rectangle: Rounded Corners 12"/>
          <p:cNvSpPr/>
          <p:nvPr/>
        </p:nvSpPr>
        <p:spPr>
          <a:xfrm>
            <a:off x="952500" y="4384854"/>
            <a:ext cx="3227614" cy="1715399"/>
          </a:xfrm>
          <a:prstGeom prst="roundRect">
            <a:avLst/>
          </a:prstGeom>
          <a:solidFill>
            <a:schemeClr val="accent6">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spcBef>
                <a:spcPts val="0"/>
              </a:spcBef>
            </a:pPr>
            <a:r>
              <a:rPr lang="en-US" sz="2200" b="1" dirty="0">
                <a:solidFill>
                  <a:schemeClr val="tx1"/>
                </a:solidFill>
                <a:cs typeface="Arial" panose="020B0604020202020204" pitchFamily="34" charset="0"/>
              </a:rPr>
              <a:t>ECOG</a:t>
            </a:r>
            <a:r>
              <a:rPr lang="en-US" sz="2200" dirty="0">
                <a:solidFill>
                  <a:schemeClr val="tx1"/>
                </a:solidFill>
                <a:cs typeface="Arial" panose="020B0604020202020204" pitchFamily="34" charset="0"/>
              </a:rPr>
              <a:t> may be </a:t>
            </a:r>
            <a:r>
              <a:rPr lang="en-US" sz="2200" b="1" dirty="0">
                <a:solidFill>
                  <a:schemeClr val="tx1"/>
                </a:solidFill>
                <a:cs typeface="Arial" panose="020B0604020202020204" pitchFamily="34" charset="0"/>
              </a:rPr>
              <a:t>easier</a:t>
            </a:r>
            <a:r>
              <a:rPr lang="en-US" sz="2200" dirty="0">
                <a:solidFill>
                  <a:schemeClr val="tx1"/>
                </a:solidFill>
                <a:cs typeface="Arial" panose="020B0604020202020204" pitchFamily="34" charset="0"/>
              </a:rPr>
              <a:t> to use; patients know if they are up and about &gt;50% of the time</a:t>
            </a:r>
          </a:p>
        </p:txBody>
      </p:sp>
      <p:sp>
        <p:nvSpPr>
          <p:cNvPr id="14" name="Rectangle: Rounded Corners 13"/>
          <p:cNvSpPr/>
          <p:nvPr/>
        </p:nvSpPr>
        <p:spPr>
          <a:xfrm>
            <a:off x="6969375" y="4384854"/>
            <a:ext cx="4938492" cy="2082636"/>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a:spcBef>
                <a:spcPts val="0"/>
              </a:spcBef>
            </a:pPr>
            <a:r>
              <a:rPr lang="en-US" sz="2200" dirty="0">
                <a:solidFill>
                  <a:schemeClr val="tx1"/>
                </a:solidFill>
                <a:cs typeface="Arial" panose="020B0604020202020204" pitchFamily="34" charset="0"/>
              </a:rPr>
              <a:t>When choosing therapy, consider:</a:t>
            </a:r>
          </a:p>
          <a:p>
            <a:pPr marL="342900" indent="-342900">
              <a:spcBef>
                <a:spcPts val="0"/>
              </a:spcBef>
              <a:buFont typeface="Arial" panose="020B0604020202020204" pitchFamily="34" charset="0"/>
              <a:buChar char="•"/>
            </a:pPr>
            <a:r>
              <a:rPr lang="en-US" sz="2200" dirty="0">
                <a:solidFill>
                  <a:schemeClr val="tx1"/>
                </a:solidFill>
                <a:cs typeface="Arial" panose="020B0604020202020204" pitchFamily="34" charset="0"/>
              </a:rPr>
              <a:t>Age</a:t>
            </a:r>
          </a:p>
          <a:p>
            <a:pPr marL="342900" indent="-342900">
              <a:spcBef>
                <a:spcPts val="0"/>
              </a:spcBef>
              <a:buFont typeface="Arial" panose="020B0604020202020204" pitchFamily="34" charset="0"/>
              <a:buChar char="•"/>
            </a:pPr>
            <a:r>
              <a:rPr lang="en-US" sz="2200" dirty="0">
                <a:solidFill>
                  <a:schemeClr val="tx1"/>
                </a:solidFill>
                <a:cs typeface="Arial" panose="020B0604020202020204" pitchFamily="34" charset="0"/>
              </a:rPr>
              <a:t>Functional status</a:t>
            </a:r>
          </a:p>
          <a:p>
            <a:pPr marL="342900" indent="-342900">
              <a:spcBef>
                <a:spcPts val="0"/>
              </a:spcBef>
              <a:buFont typeface="Arial" panose="020B0604020202020204" pitchFamily="34" charset="0"/>
              <a:buChar char="•"/>
            </a:pPr>
            <a:r>
              <a:rPr lang="en-US" sz="2200" dirty="0">
                <a:solidFill>
                  <a:schemeClr val="tx1"/>
                </a:solidFill>
                <a:cs typeface="Arial" panose="020B0604020202020204" pitchFamily="34" charset="0"/>
              </a:rPr>
              <a:t>Comorbid conditions </a:t>
            </a:r>
          </a:p>
          <a:p>
            <a:pPr marL="342900" indent="-342900">
              <a:spcBef>
                <a:spcPts val="0"/>
              </a:spcBef>
              <a:buFont typeface="Arial" panose="020B0604020202020204" pitchFamily="34" charset="0"/>
              <a:buChar char="•"/>
            </a:pPr>
            <a:r>
              <a:rPr lang="en-US" sz="2200" dirty="0">
                <a:solidFill>
                  <a:schemeClr val="tx1"/>
                </a:solidFill>
                <a:cs typeface="Arial" panose="020B0604020202020204" pitchFamily="34" charset="0"/>
              </a:rPr>
              <a:t>Prior therapy/response</a:t>
            </a:r>
          </a:p>
        </p:txBody>
      </p:sp>
      <p:sp>
        <p:nvSpPr>
          <p:cNvPr id="15" name="Rectangle: Rounded Corners 14"/>
          <p:cNvSpPr/>
          <p:nvPr/>
        </p:nvSpPr>
        <p:spPr>
          <a:xfrm>
            <a:off x="6969375" y="1794003"/>
            <a:ext cx="4938491" cy="2441567"/>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t"/>
          <a:lstStyle/>
          <a:p>
            <a:pPr marL="914400">
              <a:spcBef>
                <a:spcPts val="0"/>
              </a:spcBef>
              <a:tabLst>
                <a:tab pos="801688" algn="l"/>
              </a:tabLst>
            </a:pPr>
            <a:r>
              <a:rPr lang="en-US" sz="2200" dirty="0">
                <a:solidFill>
                  <a:schemeClr val="tx1"/>
                </a:solidFill>
                <a:cs typeface="Arial" panose="020B0604020202020204" pitchFamily="34" charset="0"/>
              </a:rPr>
              <a:t>Comorbid assessment especially important because patients often </a:t>
            </a:r>
            <a:r>
              <a:rPr lang="en-US" sz="2200" b="1" dirty="0">
                <a:solidFill>
                  <a:schemeClr val="tx1"/>
                </a:solidFill>
                <a:cs typeface="Arial" panose="020B0604020202020204" pitchFamily="34" charset="0"/>
              </a:rPr>
              <a:t>older</a:t>
            </a:r>
            <a:r>
              <a:rPr lang="en-US" sz="2200" dirty="0">
                <a:solidFill>
                  <a:schemeClr val="tx1"/>
                </a:solidFill>
                <a:cs typeface="Arial" panose="020B0604020202020204" pitchFamily="34" charset="0"/>
              </a:rPr>
              <a:t> with </a:t>
            </a:r>
            <a:r>
              <a:rPr lang="en-US" sz="2200" b="1" dirty="0">
                <a:solidFill>
                  <a:schemeClr val="tx1"/>
                </a:solidFill>
                <a:cs typeface="Arial" panose="020B0604020202020204" pitchFamily="34" charset="0"/>
              </a:rPr>
              <a:t>poor cardiac, pulmonary and/or renal function</a:t>
            </a:r>
          </a:p>
        </p:txBody>
      </p:sp>
      <p:pic>
        <p:nvPicPr>
          <p:cNvPr id="16" name="Picture 15"/>
          <p:cNvPicPr>
            <a:picLocks noChangeAspect="1"/>
          </p:cNvPicPr>
          <p:nvPr/>
        </p:nvPicPr>
        <p:blipFill>
          <a:blip r:embed="rId5" cstate="print"/>
          <a:stretch>
            <a:fillRect/>
          </a:stretch>
        </p:blipFill>
        <p:spPr>
          <a:xfrm>
            <a:off x="7133673" y="2156123"/>
            <a:ext cx="869684" cy="1889313"/>
          </a:xfrm>
          <a:prstGeom prst="rect">
            <a:avLst/>
          </a:prstGeom>
        </p:spPr>
      </p:pic>
      <p:sp>
        <p:nvSpPr>
          <p:cNvPr id="17" name="TextBox 16"/>
          <p:cNvSpPr txBox="1"/>
          <p:nvPr/>
        </p:nvSpPr>
        <p:spPr>
          <a:xfrm>
            <a:off x="858651" y="6489163"/>
            <a:ext cx="11594607" cy="276999"/>
          </a:xfrm>
          <a:prstGeom prst="rect">
            <a:avLst/>
          </a:prstGeom>
          <a:noFill/>
        </p:spPr>
        <p:txBody>
          <a:bodyPr wrap="square" rtlCol="0">
            <a:spAutoFit/>
          </a:bodyPr>
          <a:lstStyle/>
          <a:p>
            <a:r>
              <a:rPr lang="en-US" sz="1200" dirty="0"/>
              <a:t>Cancer Network</a:t>
            </a:r>
            <a:r>
              <a:rPr lang="en-US" sz="1200" i="1" dirty="0"/>
              <a:t>. http://</a:t>
            </a:r>
            <a:r>
              <a:rPr lang="en-US" sz="1200" i="1" dirty="0" smtClean="0"/>
              <a:t>www.cancernetwork.com/oncology-nursing/facing-forward-meeting-rehabilitation-needs-cancer-surviviors.</a:t>
            </a:r>
            <a:endParaRPr lang="en-US" sz="1200" i="1" dirty="0"/>
          </a:p>
        </p:txBody>
      </p:sp>
    </p:spTree>
    <p:extLst>
      <p:ext uri="{BB962C8B-B14F-4D97-AF65-F5344CB8AC3E}">
        <p14:creationId xmlns:p14="http://schemas.microsoft.com/office/powerpoint/2010/main" val="30505189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1200" y="1481655"/>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838200" y="1772232"/>
            <a:ext cx="9144000" cy="43118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1800"/>
              </a:spcBef>
              <a:buNone/>
            </a:pPr>
            <a:endParaRPr lang="en-US" sz="2800" dirty="0"/>
          </a:p>
        </p:txBody>
      </p:sp>
      <p:sp>
        <p:nvSpPr>
          <p:cNvPr id="7" name="Title 1"/>
          <p:cNvSpPr>
            <a:spLocks noGrp="1"/>
          </p:cNvSpPr>
          <p:nvPr>
            <p:ph type="title"/>
          </p:nvPr>
        </p:nvSpPr>
        <p:spPr>
          <a:xfrm>
            <a:off x="838200" y="531624"/>
            <a:ext cx="9535885" cy="1051907"/>
          </a:xfrm>
        </p:spPr>
        <p:txBody>
          <a:bodyPr>
            <a:noAutofit/>
          </a:bodyPr>
          <a:lstStyle/>
          <a:p>
            <a:r>
              <a:rPr lang="en-US" sz="3600" b="1" dirty="0"/>
              <a:t>Pharmacists Ensure Patient Safety by Assessing Combined Risk of Comorbidities and Therapy</a:t>
            </a:r>
          </a:p>
        </p:txBody>
      </p:sp>
      <p:graphicFrame>
        <p:nvGraphicFramePr>
          <p:cNvPr id="8" name="Content Placeholder 5"/>
          <p:cNvGraphicFramePr>
            <a:graphicFrameLocks/>
          </p:cNvGraphicFramePr>
          <p:nvPr>
            <p:extLst>
              <p:ext uri="{D42A27DB-BD31-4B8C-83A1-F6EECF244321}">
                <p14:modId xmlns:p14="http://schemas.microsoft.com/office/powerpoint/2010/main" val="938801103"/>
              </p:ext>
            </p:extLst>
          </p:nvPr>
        </p:nvGraphicFramePr>
        <p:xfrm>
          <a:off x="937550" y="1667798"/>
          <a:ext cx="9803874" cy="3718560"/>
        </p:xfrm>
        <a:graphic>
          <a:graphicData uri="http://schemas.openxmlformats.org/drawingml/2006/table">
            <a:tbl>
              <a:tblPr firstRow="1" bandRow="1">
                <a:tableStyleId>{2D5ABB26-0587-4C30-8999-92F81FD0307C}</a:tableStyleId>
              </a:tblPr>
              <a:tblGrid>
                <a:gridCol w="3279516">
                  <a:extLst>
                    <a:ext uri="{9D8B030D-6E8A-4147-A177-3AD203B41FA5}">
                      <a16:colId xmlns="" xmlns:a16="http://schemas.microsoft.com/office/drawing/2014/main" val="20000"/>
                    </a:ext>
                  </a:extLst>
                </a:gridCol>
                <a:gridCol w="3256400">
                  <a:extLst>
                    <a:ext uri="{9D8B030D-6E8A-4147-A177-3AD203B41FA5}">
                      <a16:colId xmlns="" xmlns:a16="http://schemas.microsoft.com/office/drawing/2014/main" val="20001"/>
                    </a:ext>
                  </a:extLst>
                </a:gridCol>
                <a:gridCol w="3267958">
                  <a:extLst>
                    <a:ext uri="{9D8B030D-6E8A-4147-A177-3AD203B41FA5}">
                      <a16:colId xmlns="" xmlns:a16="http://schemas.microsoft.com/office/drawing/2014/main" val="20002"/>
                    </a:ext>
                  </a:extLst>
                </a:gridCol>
              </a:tblGrid>
              <a:tr h="282319">
                <a:tc>
                  <a:txBody>
                    <a:bodyPr/>
                    <a:lstStyle/>
                    <a:p>
                      <a:pPr algn="ctr">
                        <a:lnSpc>
                          <a:spcPct val="100000"/>
                        </a:lnSpc>
                        <a:spcBef>
                          <a:spcPts val="0"/>
                        </a:spcBef>
                      </a:pPr>
                      <a:r>
                        <a:rPr lang="en-US" sz="1600" b="1" dirty="0"/>
                        <a:t>Atrial Fibrillation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a:txBody>
                    <a:bodyPr/>
                    <a:lstStyle/>
                    <a:p>
                      <a:pPr algn="ctr">
                        <a:lnSpc>
                          <a:spcPct val="100000"/>
                        </a:lnSpc>
                        <a:spcBef>
                          <a:spcPts val="0"/>
                        </a:spcBef>
                      </a:pPr>
                      <a:r>
                        <a:rPr lang="en-US" sz="1600" b="1" dirty="0"/>
                        <a:t>Bleeding Tendencies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a:txBody>
                    <a:bodyPr/>
                    <a:lstStyle/>
                    <a:p>
                      <a:pPr algn="ctr">
                        <a:lnSpc>
                          <a:spcPct val="100000"/>
                        </a:lnSpc>
                        <a:spcBef>
                          <a:spcPts val="0"/>
                        </a:spcBef>
                      </a:pPr>
                      <a:r>
                        <a:rPr lang="en-US" sz="1600" b="1" dirty="0"/>
                        <a:t>Cytopenias/Infection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extLst>
                  <a:ext uri="{0D108BD9-81ED-4DB2-BD59-A6C34878D82A}">
                    <a16:rowId xmlns="" xmlns:a16="http://schemas.microsoft.com/office/drawing/2014/main" val="10000"/>
                  </a:ext>
                </a:extLst>
              </a:tr>
              <a:tr h="282319">
                <a:tc>
                  <a:txBody>
                    <a:bodyPr/>
                    <a:lstStyle/>
                    <a:p>
                      <a:pPr algn="ctr">
                        <a:lnSpc>
                          <a:spcPct val="100000"/>
                        </a:lnSpc>
                        <a:spcBef>
                          <a:spcPts val="0"/>
                        </a:spcBef>
                      </a:pPr>
                      <a:r>
                        <a:rPr lang="en-US" sz="1600" dirty="0"/>
                        <a:t>Ibrutinib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pPr>
                      <a:r>
                        <a:rPr lang="en-US" sz="1600" dirty="0"/>
                        <a:t>Ibrutinib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a:lnSpc>
                          <a:spcPct val="100000"/>
                        </a:lnSpc>
                        <a:spcBef>
                          <a:spcPts val="0"/>
                        </a:spcBef>
                      </a:pPr>
                      <a:r>
                        <a:rPr lang="en-US" sz="1600" dirty="0"/>
                        <a:t>Bendamustine</a:t>
                      </a:r>
                    </a:p>
                    <a:p>
                      <a:pPr algn="ctr">
                        <a:lnSpc>
                          <a:spcPct val="100000"/>
                        </a:lnSpc>
                        <a:spcBef>
                          <a:spcPts val="0"/>
                        </a:spcBef>
                      </a:pPr>
                      <a:r>
                        <a:rPr lang="en-US" sz="1600" dirty="0"/>
                        <a:t>Chlorambucil</a:t>
                      </a:r>
                    </a:p>
                    <a:p>
                      <a:pPr algn="ctr">
                        <a:lnSpc>
                          <a:spcPct val="100000"/>
                        </a:lnSpc>
                        <a:spcBef>
                          <a:spcPts val="0"/>
                        </a:spcBef>
                      </a:pPr>
                      <a:r>
                        <a:rPr lang="en-US" sz="1600" dirty="0"/>
                        <a:t>Cyclophosphamide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t>Fludarabine</a:t>
                      </a:r>
                    </a:p>
                    <a:p>
                      <a:pPr algn="ctr">
                        <a:lnSpc>
                          <a:spcPct val="100000"/>
                        </a:lnSpc>
                        <a:spcBef>
                          <a:spcPts val="0"/>
                        </a:spcBef>
                      </a:pPr>
                      <a:r>
                        <a:rPr lang="en-US" sz="1600" baseline="0" dirty="0"/>
                        <a:t>Idelalisib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t>Pentostatin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Obinutuzumab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Ofatumumab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Rituximab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Venetoclax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2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Diarrhea/Colitis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a:txBody>
                    <a:bodyPr/>
                    <a:lstStyle/>
                    <a:p>
                      <a:pPr algn="ctr">
                        <a:lnSpc>
                          <a:spcPct val="100000"/>
                        </a:lnSpc>
                        <a:spcBef>
                          <a:spcPts val="0"/>
                        </a:spcBef>
                      </a:pPr>
                      <a:r>
                        <a:rPr lang="en-US" sz="1600" b="1" dirty="0"/>
                        <a:t>Renal</a:t>
                      </a:r>
                      <a:r>
                        <a:rPr lang="en-US" sz="1600" b="1" baseline="0" dirty="0"/>
                        <a:t> Impairment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v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82319">
                <a:tc>
                  <a:txBody>
                    <a:bodyPr/>
                    <a:lstStyle/>
                    <a:p>
                      <a:pPr algn="ctr">
                        <a:lnSpc>
                          <a:spcPct val="100000"/>
                        </a:lnSpc>
                        <a:spcBef>
                          <a:spcPts val="0"/>
                        </a:spcBef>
                      </a:pPr>
                      <a:r>
                        <a:rPr lang="en-US" sz="1600" dirty="0"/>
                        <a:t>Idelalisib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lnSpc>
                          <a:spcPct val="100000"/>
                        </a:lnSpc>
                        <a:spcBef>
                          <a:spcPts val="0"/>
                        </a:spcBef>
                      </a:pPr>
                      <a:r>
                        <a:rPr lang="en-US" sz="1600" dirty="0"/>
                        <a:t>Chlorambucil</a:t>
                      </a:r>
                    </a:p>
                    <a:p>
                      <a:pPr algn="ctr">
                        <a:lnSpc>
                          <a:spcPct val="100000"/>
                        </a:lnSpc>
                        <a:spcBef>
                          <a:spcPts val="0"/>
                        </a:spcBef>
                      </a:pPr>
                      <a:r>
                        <a:rPr lang="en-US" sz="1600" dirty="0"/>
                        <a:t>Cyclophosphamide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Fludarabine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Pentostatin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2319">
                <a:tc>
                  <a:txBody>
                    <a:bodyPr/>
                    <a:lstStyle/>
                    <a:p>
                      <a:pPr algn="ctr">
                        <a:lnSpc>
                          <a:spcPct val="100000"/>
                        </a:lnSpc>
                        <a:spcBef>
                          <a:spcPts val="0"/>
                        </a:spcBef>
                      </a:pPr>
                      <a:r>
                        <a:rPr lang="en-US" sz="1600" b="1" dirty="0"/>
                        <a:t>Hepatic Impairment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v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33650">
                <a:tc rowSpan="3">
                  <a:txBody>
                    <a:bodyPr/>
                    <a:lstStyle/>
                    <a:p>
                      <a:pPr algn="ctr">
                        <a:lnSpc>
                          <a:spcPct val="100000"/>
                        </a:lnSpc>
                        <a:spcBef>
                          <a:spcPts val="0"/>
                        </a:spcBef>
                      </a:pPr>
                      <a:r>
                        <a:rPr lang="en-US" sz="1600" dirty="0"/>
                        <a:t>Chlorambucil</a:t>
                      </a:r>
                    </a:p>
                    <a:p>
                      <a:pPr algn="ctr">
                        <a:lnSpc>
                          <a:spcPct val="100000"/>
                        </a:lnSpc>
                        <a:spcBef>
                          <a:spcPts val="0"/>
                        </a:spcBef>
                      </a:pPr>
                      <a:r>
                        <a:rPr lang="en-US" sz="1600" dirty="0"/>
                        <a:t>Cyclophosphamide</a:t>
                      </a:r>
                    </a:p>
                    <a:p>
                      <a:pPr algn="ctr">
                        <a:lnSpc>
                          <a:spcPct val="100000"/>
                        </a:lnSpc>
                        <a:spcBef>
                          <a:spcPts val="0"/>
                        </a:spcBef>
                      </a:pPr>
                      <a:r>
                        <a:rPr lang="en-US" sz="1600" dirty="0"/>
                        <a:t>Ibrutinib*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Idelalisib</a:t>
                      </a:r>
                      <a:r>
                        <a:rPr lang="en-US" sz="1600" baseline="30000" dirty="0"/>
                        <a:t>¥</a:t>
                      </a:r>
                    </a:p>
                    <a:p>
                      <a:pPr algn="ctr">
                        <a:lnSpc>
                          <a:spcPct val="100000"/>
                        </a:lnSpc>
                        <a:spcBef>
                          <a:spcPts val="0"/>
                        </a:spcBef>
                      </a:pPr>
                      <a:r>
                        <a:rPr lang="en-US" sz="1600" dirty="0"/>
                        <a:t>Venetoclax</a:t>
                      </a:r>
                      <a:r>
                        <a:rPr lang="en-US" sz="1600" baseline="30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82319">
                <a:tc vMerge="1">
                  <a:txBody>
                    <a:bodyPr/>
                    <a:lstStyle/>
                    <a:p>
                      <a:pPr algn="ct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Bef>
                          <a:spcPts val="0"/>
                        </a:spcBef>
                      </a:pPr>
                      <a:r>
                        <a:rPr lang="en-US" sz="1600" b="1" dirty="0"/>
                        <a:t>Tumor Lysis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alpha val="5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48764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rowSpan="3">
                  <a:txBody>
                    <a:bodyPr/>
                    <a:lstStyle/>
                    <a:p>
                      <a:pPr algn="ctr">
                        <a:lnSpc>
                          <a:spcPct val="100000"/>
                        </a:lnSpc>
                        <a:spcBef>
                          <a:spcPts val="0"/>
                        </a:spcBef>
                      </a:pPr>
                      <a:r>
                        <a:rPr lang="en-US" sz="1600" dirty="0"/>
                        <a:t>Ibrutinib</a:t>
                      </a:r>
                    </a:p>
                    <a:p>
                      <a:pPr algn="ctr">
                        <a:lnSpc>
                          <a:spcPct val="100000"/>
                        </a:lnSpc>
                        <a:spcBef>
                          <a:spcPts val="0"/>
                        </a:spcBef>
                      </a:pPr>
                      <a:r>
                        <a:rPr lang="en-US" sz="1600" dirty="0"/>
                        <a:t>Obinutuzumab</a:t>
                      </a:r>
                    </a:p>
                    <a:p>
                      <a:pPr algn="ctr">
                        <a:lnSpc>
                          <a:spcPct val="100000"/>
                        </a:lnSpc>
                        <a:spcBef>
                          <a:spcPts val="0"/>
                        </a:spcBef>
                      </a:pPr>
                      <a:r>
                        <a:rPr lang="en-US" sz="1600" dirty="0"/>
                        <a:t>Ofatumumab</a:t>
                      </a:r>
                    </a:p>
                    <a:p>
                      <a:pPr algn="ctr">
                        <a:lnSpc>
                          <a:spcPct val="100000"/>
                        </a:lnSpc>
                        <a:spcBef>
                          <a:spcPts val="0"/>
                        </a:spcBef>
                      </a:pPr>
                      <a:r>
                        <a:rPr lang="en-US" sz="1600" dirty="0"/>
                        <a:t>Rituximab</a:t>
                      </a:r>
                    </a:p>
                    <a:p>
                      <a:pPr algn="ctr">
                        <a:lnSpc>
                          <a:spcPct val="100000"/>
                        </a:lnSpc>
                        <a:spcBef>
                          <a:spcPts val="0"/>
                        </a:spcBef>
                      </a:pPr>
                      <a:r>
                        <a:rPr lang="en-US" sz="1600" dirty="0"/>
                        <a:t>Venetoclax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82319">
                <a:tc>
                  <a:txBody>
                    <a:bodyPr/>
                    <a:lstStyle/>
                    <a:p>
                      <a:pPr algn="ctr">
                        <a:lnSpc>
                          <a:spcPct val="100000"/>
                        </a:lnSpc>
                        <a:spcBef>
                          <a:spcPts val="0"/>
                        </a:spcBef>
                      </a:pPr>
                      <a:r>
                        <a:rPr lang="en-US" sz="1600" b="1" dirty="0"/>
                        <a:t>Hypertension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alpha val="50000"/>
                      </a:schemeClr>
                    </a:solidFill>
                  </a:tcPr>
                </a:tc>
                <a:tc v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333650">
                <a:tc>
                  <a:txBody>
                    <a:bodyPr/>
                    <a:lstStyle/>
                    <a:p>
                      <a:pPr algn="ctr">
                        <a:lnSpc>
                          <a:spcPct val="100000"/>
                        </a:lnSpc>
                        <a:spcBef>
                          <a:spcPts val="0"/>
                        </a:spcBef>
                      </a:pPr>
                      <a:r>
                        <a:rPr lang="en-US" sz="1600" dirty="0"/>
                        <a:t>Ibrutinib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bl>
          </a:graphicData>
        </a:graphic>
      </p:graphicFrame>
      <p:sp>
        <p:nvSpPr>
          <p:cNvPr id="10" name="TextBox 9"/>
          <p:cNvSpPr txBox="1"/>
          <p:nvPr/>
        </p:nvSpPr>
        <p:spPr>
          <a:xfrm>
            <a:off x="870875" y="5349300"/>
            <a:ext cx="10949650" cy="253916"/>
          </a:xfrm>
          <a:prstGeom prst="rect">
            <a:avLst/>
          </a:prstGeom>
          <a:noFill/>
        </p:spPr>
        <p:txBody>
          <a:bodyPr wrap="square" rtlCol="0">
            <a:spAutoFit/>
          </a:bodyPr>
          <a:lstStyle/>
          <a:p>
            <a:r>
              <a:rPr lang="en-US" sz="1050" dirty="0"/>
              <a:t>*Ibrutinib may be reduced to 140 mg once daily; ¥ single oral idelalisib doses tolerated in moderate/severe liver insufficiency; £ moderate to severe hepatic dysfunction leads to increased toxicity</a:t>
            </a:r>
          </a:p>
        </p:txBody>
      </p:sp>
      <p:sp>
        <p:nvSpPr>
          <p:cNvPr id="11" name="TextBox 10"/>
          <p:cNvSpPr txBox="1"/>
          <p:nvPr/>
        </p:nvSpPr>
        <p:spPr>
          <a:xfrm>
            <a:off x="857250" y="5577210"/>
            <a:ext cx="11134726" cy="1200329"/>
          </a:xfrm>
          <a:prstGeom prst="rect">
            <a:avLst/>
          </a:prstGeom>
          <a:noFill/>
        </p:spPr>
        <p:txBody>
          <a:bodyPr wrap="square" rtlCol="0">
            <a:spAutoFit/>
          </a:bodyPr>
          <a:lstStyle/>
          <a:p>
            <a:r>
              <a:rPr lang="en-US" sz="1200" dirty="0"/>
              <a:t>Imbruvica [prescribing information]. Sunnyvale, CA</a:t>
            </a:r>
            <a:r>
              <a:rPr lang="en-US" sz="1200" dirty="0" smtClean="0"/>
              <a:t>: Pharmacyclics</a:t>
            </a:r>
            <a:r>
              <a:rPr lang="en-US" sz="1200" dirty="0"/>
              <a:t>, LLC </a:t>
            </a:r>
            <a:r>
              <a:rPr lang="en-US" sz="1200" dirty="0" smtClean="0"/>
              <a:t>2016.; </a:t>
            </a:r>
            <a:r>
              <a:rPr lang="en-US" sz="1200" dirty="0"/>
              <a:t>Zydelig [prescribing information]. Foster City, CA</a:t>
            </a:r>
            <a:r>
              <a:rPr lang="en-US" sz="1200" dirty="0" smtClean="0"/>
              <a:t>: Gilead </a:t>
            </a:r>
            <a:r>
              <a:rPr lang="en-US" sz="1200" dirty="0"/>
              <a:t>Sciences, Inc. </a:t>
            </a:r>
            <a:r>
              <a:rPr lang="en-US" sz="1200" dirty="0" smtClean="0"/>
              <a:t>2014</a:t>
            </a:r>
            <a:r>
              <a:rPr lang="en-US" sz="1200" dirty="0"/>
              <a:t>.; </a:t>
            </a:r>
            <a:r>
              <a:rPr lang="en-US" sz="1200" dirty="0" smtClean="0"/>
              <a:t>VENCLEXTA [prescribing </a:t>
            </a:r>
            <a:r>
              <a:rPr lang="en-US" sz="1200" dirty="0"/>
              <a:t>information]. North Chicago, IL</a:t>
            </a:r>
            <a:r>
              <a:rPr lang="en-US" sz="1200" dirty="0" smtClean="0"/>
              <a:t>: AbbVie </a:t>
            </a:r>
            <a:r>
              <a:rPr lang="en-US" sz="1200" dirty="0"/>
              <a:t>Inc. </a:t>
            </a:r>
            <a:r>
              <a:rPr lang="en-US" sz="1200" dirty="0" smtClean="0"/>
              <a:t>2016.; </a:t>
            </a:r>
            <a:r>
              <a:rPr lang="en-US" sz="1200" dirty="0"/>
              <a:t>Leukeran [prescribing information]. Research Triangle Park, NC</a:t>
            </a:r>
            <a:r>
              <a:rPr lang="en-US" sz="1200" dirty="0" smtClean="0"/>
              <a:t>: GlaxoSmithKline 2006.; </a:t>
            </a:r>
            <a:r>
              <a:rPr lang="en-US" sz="1200" dirty="0"/>
              <a:t>Cyclophosphamide [prescribing information]. Deerfield, IL</a:t>
            </a:r>
            <a:r>
              <a:rPr lang="en-US" sz="1200" dirty="0" smtClean="0"/>
              <a:t>: Baster </a:t>
            </a:r>
            <a:r>
              <a:rPr lang="en-US" sz="1200" dirty="0"/>
              <a:t>Healthcare Corporation </a:t>
            </a:r>
            <a:r>
              <a:rPr lang="en-US" sz="1200" dirty="0" smtClean="0"/>
              <a:t>2013.; </a:t>
            </a:r>
            <a:r>
              <a:rPr lang="en-US" sz="1200" dirty="0"/>
              <a:t>Fludara [prescribing information]. Wayne, NJ</a:t>
            </a:r>
            <a:r>
              <a:rPr lang="en-US" sz="1200" dirty="0" smtClean="0"/>
              <a:t>: Bayer </a:t>
            </a:r>
            <a:r>
              <a:rPr lang="en-US" sz="1200" dirty="0"/>
              <a:t>HealthCare Pharmaceuticals, Inc. </a:t>
            </a:r>
            <a:r>
              <a:rPr lang="en-US" sz="1200" dirty="0" smtClean="0"/>
              <a:t>2008.; </a:t>
            </a:r>
            <a:r>
              <a:rPr lang="en-US" sz="1200" dirty="0"/>
              <a:t>Nipent [prescribing information]. Lake Forest, IL</a:t>
            </a:r>
            <a:r>
              <a:rPr lang="en-US" sz="1200" dirty="0" smtClean="0"/>
              <a:t>: Hospira</a:t>
            </a:r>
            <a:r>
              <a:rPr lang="en-US" sz="1200" dirty="0"/>
              <a:t>, Inc. </a:t>
            </a:r>
            <a:r>
              <a:rPr lang="en-US" sz="1200" dirty="0" smtClean="0"/>
              <a:t>2015.; </a:t>
            </a:r>
            <a:r>
              <a:rPr lang="en-US" sz="1200" dirty="0"/>
              <a:t>Gazyva [prescribing information]. South San Francisco, CA</a:t>
            </a:r>
            <a:r>
              <a:rPr lang="en-US" sz="1200" dirty="0" smtClean="0"/>
              <a:t>: Genentech</a:t>
            </a:r>
            <a:r>
              <a:rPr lang="en-US" sz="1200" dirty="0"/>
              <a:t>, Inc. </a:t>
            </a:r>
            <a:r>
              <a:rPr lang="en-US" sz="1200" dirty="0" smtClean="0"/>
              <a:t>2016.; </a:t>
            </a:r>
            <a:r>
              <a:rPr lang="en-US" sz="1200" dirty="0"/>
              <a:t>Arzerra [prescribing information]. East Hanover, NJ</a:t>
            </a:r>
            <a:r>
              <a:rPr lang="en-US" sz="1200" dirty="0" smtClean="0"/>
              <a:t>: Novartis </a:t>
            </a:r>
            <a:r>
              <a:rPr lang="en-US" sz="1200" dirty="0"/>
              <a:t>Pharmaceuticals Corporation </a:t>
            </a:r>
            <a:r>
              <a:rPr lang="en-US" sz="1200" dirty="0" smtClean="0"/>
              <a:t>2016.; </a:t>
            </a:r>
            <a:r>
              <a:rPr lang="en-US" sz="1200" dirty="0"/>
              <a:t>Rituxan [prescribing information</a:t>
            </a:r>
            <a:r>
              <a:rPr lang="en-US" sz="1200" dirty="0" smtClean="0"/>
              <a:t>]. South </a:t>
            </a:r>
            <a:r>
              <a:rPr lang="en-US" sz="1200" dirty="0"/>
              <a:t>San Francisco, CA</a:t>
            </a:r>
            <a:r>
              <a:rPr lang="en-US" sz="1200" dirty="0" smtClean="0"/>
              <a:t>: Genentech</a:t>
            </a:r>
            <a:r>
              <a:rPr lang="en-US" sz="1200" dirty="0"/>
              <a:t>, Inc</a:t>
            </a:r>
            <a:r>
              <a:rPr lang="en-US" sz="1200" dirty="0" smtClean="0"/>
              <a:t>. 2016.; </a:t>
            </a:r>
            <a:r>
              <a:rPr lang="en-US" sz="1200" dirty="0"/>
              <a:t>Bendeka [prescribing information]. North Wales, PA</a:t>
            </a:r>
            <a:r>
              <a:rPr lang="en-US" sz="1200" dirty="0" smtClean="0"/>
              <a:t>: Teva </a:t>
            </a:r>
            <a:r>
              <a:rPr lang="en-US" sz="1200" dirty="0"/>
              <a:t>Pharmaceuticals, USA, Inc</a:t>
            </a:r>
            <a:r>
              <a:rPr lang="en-US" sz="1200" dirty="0" smtClean="0"/>
              <a:t>.</a:t>
            </a:r>
            <a:endParaRPr lang="en-US" sz="1200" dirty="0"/>
          </a:p>
        </p:txBody>
      </p:sp>
    </p:spTree>
    <p:extLst>
      <p:ext uri="{BB962C8B-B14F-4D97-AF65-F5344CB8AC3E}">
        <p14:creationId xmlns:p14="http://schemas.microsoft.com/office/powerpoint/2010/main" val="31293670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54" y="365125"/>
            <a:ext cx="8711153" cy="1325563"/>
          </a:xfrm>
        </p:spPr>
        <p:txBody>
          <a:bodyPr>
            <a:normAutofit/>
          </a:bodyPr>
          <a:lstStyle/>
          <a:p>
            <a:r>
              <a:rPr lang="en-US" sz="3600" b="1" dirty="0"/>
              <a:t>First-Line Treatment Options </a:t>
            </a:r>
            <a:r>
              <a:rPr lang="en-US" sz="3600" b="1" dirty="0" smtClean="0"/>
              <a:t>for</a:t>
            </a:r>
            <a:br>
              <a:rPr lang="en-US" sz="3600" b="1" dirty="0" smtClean="0"/>
            </a:br>
            <a:r>
              <a:rPr lang="en-US" sz="3600" b="1" dirty="0" smtClean="0"/>
              <a:t>Patients </a:t>
            </a:r>
            <a:r>
              <a:rPr lang="en-US" sz="3600" b="1" dirty="0"/>
              <a:t>with del(17p)-Positive CLL</a:t>
            </a:r>
          </a:p>
        </p:txBody>
      </p:sp>
      <p:sp>
        <p:nvSpPr>
          <p:cNvPr id="6" name="Rounded Rectangle 5"/>
          <p:cNvSpPr/>
          <p:nvPr/>
        </p:nvSpPr>
        <p:spPr>
          <a:xfrm>
            <a:off x="1345722" y="1740210"/>
            <a:ext cx="4984574" cy="651240"/>
          </a:xfrm>
          <a:prstGeom prst="roundRect">
            <a:avLst/>
          </a:prstGeom>
          <a:solidFill>
            <a:schemeClr val="accent3">
              <a:lumMod val="50000"/>
            </a:schemeClr>
          </a:solidFill>
          <a:ln w="25400" cap="flat" cmpd="sng" algn="ctr">
            <a:noFill/>
            <a:prstDash val="solid"/>
          </a:ln>
          <a:effectLst>
            <a:outerShdw blurRad="44450" dist="27940" dir="5400000" algn="ctr">
              <a:srgbClr val="000000">
                <a:alpha val="32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ea typeface="+mn-ea"/>
                <a:cs typeface="+mn-cs"/>
              </a:rPr>
              <a:t>First-line Suggested Treatment Regimens</a:t>
            </a:r>
            <a:r>
              <a:rPr kumimoji="0" lang="en-US" sz="2000" b="1" i="0" u="none" strike="noStrike" kern="0" cap="none" spc="0" normalizeH="0" baseline="30000" noProof="0" dirty="0">
                <a:ln>
                  <a:noFill/>
                </a:ln>
                <a:solidFill>
                  <a:prstClr val="white"/>
                </a:solidFill>
                <a:effectLst/>
                <a:uLnTx/>
                <a:uFillTx/>
                <a:ea typeface="+mn-ea"/>
                <a:cs typeface="+mn-cs"/>
              </a:rPr>
              <a: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ea typeface="+mn-ea"/>
                <a:cs typeface="+mn-cs"/>
              </a:rPr>
              <a:t>(in order of preference)</a:t>
            </a:r>
            <a:endParaRPr kumimoji="0" lang="en-US" b="0" i="0" u="none" strike="noStrike" kern="0" cap="none" spc="0" normalizeH="0" baseline="30000" noProof="0" dirty="0">
              <a:ln>
                <a:noFill/>
              </a:ln>
              <a:solidFill>
                <a:prstClr val="white"/>
              </a:solidFill>
              <a:effectLst/>
              <a:uLnTx/>
              <a:uFillTx/>
              <a:ea typeface="+mn-ea"/>
              <a:cs typeface="+mn-cs"/>
            </a:endParaRPr>
          </a:p>
        </p:txBody>
      </p:sp>
      <p:sp>
        <p:nvSpPr>
          <p:cNvPr id="7" name="TextBox 16"/>
          <p:cNvSpPr txBox="1">
            <a:spLocks noChangeArrowheads="1"/>
          </p:cNvSpPr>
          <p:nvPr/>
        </p:nvSpPr>
        <p:spPr bwMode="auto">
          <a:xfrm>
            <a:off x="861592" y="6507600"/>
            <a:ext cx="69870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a:r>
              <a:rPr lang="en-US" sz="1200" dirty="0">
                <a:latin typeface="+mn-lt"/>
              </a:rPr>
              <a:t>NCCN Clinical Practice Guidelines in Oncology. Chronic Lymphocytic Leukemia. Version </a:t>
            </a:r>
            <a:r>
              <a:rPr lang="en-US" sz="1200" dirty="0" smtClean="0">
                <a:latin typeface="+mn-lt"/>
              </a:rPr>
              <a:t>1.2017.</a:t>
            </a:r>
            <a:endParaRPr lang="en-US" altLang="en-US" sz="1200" dirty="0">
              <a:latin typeface="+mn-lt"/>
              <a:cs typeface="Arial" pitchFamily="34" charset="0"/>
            </a:endParaRPr>
          </a:p>
        </p:txBody>
      </p:sp>
      <p:sp>
        <p:nvSpPr>
          <p:cNvPr id="9" name="Rounded Rectangle 8"/>
          <p:cNvSpPr/>
          <p:nvPr/>
        </p:nvSpPr>
        <p:spPr>
          <a:xfrm>
            <a:off x="2577532" y="3002160"/>
            <a:ext cx="2520950" cy="348992"/>
          </a:xfrm>
          <a:prstGeom prst="roundRect">
            <a:avLst/>
          </a:prstGeom>
          <a:solidFill>
            <a:schemeClr val="accent2"/>
          </a:solidFill>
          <a:ln w="25400" cap="flat" cmpd="sng" algn="ctr">
            <a:noFill/>
            <a:prstDash val="solid"/>
          </a:ln>
          <a:effectLst>
            <a:outerShdw blurRad="44450" dist="27940" dir="5400000" algn="ctr">
              <a:srgbClr val="000000">
                <a:alpha val="32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ea typeface="+mn-ea"/>
                <a:cs typeface="+mn-cs"/>
              </a:rPr>
              <a:t>del(17p)/TP53 mutation</a:t>
            </a:r>
          </a:p>
        </p:txBody>
      </p:sp>
      <p:sp>
        <p:nvSpPr>
          <p:cNvPr id="10" name="Rounded Rectangle 9"/>
          <p:cNvSpPr/>
          <p:nvPr/>
        </p:nvSpPr>
        <p:spPr>
          <a:xfrm>
            <a:off x="2329272" y="3961431"/>
            <a:ext cx="3017471" cy="1839088"/>
          </a:xfrm>
          <a:prstGeom prst="roundRect">
            <a:avLst/>
          </a:prstGeom>
          <a:solidFill>
            <a:schemeClr val="accent3">
              <a:lumMod val="50000"/>
            </a:schemeClr>
          </a:solidFill>
          <a:ln w="25400" cap="flat" cmpd="sng" algn="ctr">
            <a:noFill/>
            <a:prstDash val="solid"/>
          </a:ln>
          <a:effectLst>
            <a:outerShdw blurRad="44450" dist="27940" dir="5400000" algn="ctr">
              <a:srgbClr val="000000">
                <a:alpha val="32000"/>
              </a:srgbClr>
            </a:outerShdw>
          </a:effectLst>
        </p:spPr>
        <p:txBody>
          <a:bodyPr anchor="ctr"/>
          <a:lstStyle/>
          <a:p>
            <a:pPr marL="126206" marR="0" lvl="2" indent="-120254"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0" cap="none" spc="0" normalizeH="0" baseline="0" noProof="0" dirty="0">
                <a:ln>
                  <a:noFill/>
                </a:ln>
                <a:solidFill>
                  <a:prstClr val="white"/>
                </a:solidFill>
                <a:effectLst/>
                <a:uLnTx/>
                <a:uFillTx/>
                <a:ea typeface="+mn-ea"/>
                <a:cs typeface="+mn-cs"/>
              </a:rPr>
              <a:t>Ibrutinib</a:t>
            </a:r>
          </a:p>
          <a:p>
            <a:pPr marL="126206" marR="0" lvl="2" indent="-120254"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ea typeface="+mn-ea"/>
                <a:cs typeface="+mn-cs"/>
              </a:rPr>
              <a:t>HDMP + rituximab</a:t>
            </a:r>
          </a:p>
          <a:p>
            <a:pPr marL="126206" marR="0" lvl="2" indent="-120254"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ea typeface="+mn-ea"/>
                <a:cs typeface="+mn-cs"/>
              </a:rPr>
              <a:t>FCR</a:t>
            </a:r>
          </a:p>
          <a:p>
            <a:pPr marL="126206" marR="0" lvl="2" indent="-120254"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ea typeface="+mn-ea"/>
                <a:cs typeface="+mn-cs"/>
              </a:rPr>
              <a:t>FR</a:t>
            </a:r>
          </a:p>
          <a:p>
            <a:pPr marL="126206" marR="0" lvl="2" indent="-120254"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ea typeface="+mn-ea"/>
                <a:cs typeface="+mn-cs"/>
              </a:rPr>
              <a:t>Obinutuzumab + Chl*</a:t>
            </a:r>
          </a:p>
          <a:p>
            <a:pPr marL="126206" marR="0" lvl="2" indent="-120254"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ea typeface="+mn-ea"/>
                <a:cs typeface="+mn-cs"/>
              </a:rPr>
              <a:t>Alemtuzumab ± rituximab</a:t>
            </a:r>
          </a:p>
        </p:txBody>
      </p:sp>
      <p:sp>
        <p:nvSpPr>
          <p:cNvPr id="12" name="TextBox 17"/>
          <p:cNvSpPr txBox="1">
            <a:spLocks noChangeArrowheads="1"/>
          </p:cNvSpPr>
          <p:nvPr/>
        </p:nvSpPr>
        <p:spPr bwMode="auto">
          <a:xfrm>
            <a:off x="856046" y="6045935"/>
            <a:ext cx="459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a:r>
              <a:rPr lang="en-US" altLang="en-US" sz="1200" dirty="0" smtClean="0">
                <a:latin typeface="+mn-lt"/>
                <a:cs typeface="Arial" pitchFamily="34" charset="0"/>
              </a:rPr>
              <a:t>F=fludarabine</a:t>
            </a:r>
            <a:r>
              <a:rPr lang="en-US" altLang="en-US" sz="1200" dirty="0">
                <a:latin typeface="+mn-lt"/>
                <a:cs typeface="Arial" pitchFamily="34" charset="0"/>
              </a:rPr>
              <a:t>; </a:t>
            </a:r>
            <a:r>
              <a:rPr lang="en-US" altLang="en-US" sz="1200" dirty="0" smtClean="0">
                <a:latin typeface="+mn-lt"/>
                <a:cs typeface="Arial" pitchFamily="34" charset="0"/>
              </a:rPr>
              <a:t>C=cyclophosphamide</a:t>
            </a:r>
            <a:r>
              <a:rPr lang="en-US" altLang="en-US" sz="1200" dirty="0">
                <a:latin typeface="+mn-lt"/>
                <a:cs typeface="Arial" pitchFamily="34" charset="0"/>
              </a:rPr>
              <a:t>; </a:t>
            </a:r>
            <a:r>
              <a:rPr lang="en-US" altLang="en-US" sz="1200" dirty="0" smtClean="0">
                <a:latin typeface="+mn-lt"/>
                <a:cs typeface="Arial" pitchFamily="34" charset="0"/>
              </a:rPr>
              <a:t>R=rituximab; P=pentostatin</a:t>
            </a:r>
            <a:r>
              <a:rPr lang="en-US" altLang="en-US" sz="1200" dirty="0">
                <a:latin typeface="+mn-lt"/>
                <a:cs typeface="Arial" pitchFamily="34" charset="0"/>
              </a:rPr>
              <a:t>; </a:t>
            </a:r>
            <a:r>
              <a:rPr lang="en-US" altLang="en-US" sz="1200" dirty="0" smtClean="0">
                <a:latin typeface="+mn-lt"/>
                <a:cs typeface="Arial" pitchFamily="34" charset="0"/>
              </a:rPr>
              <a:t>Chl=chlorambucil</a:t>
            </a:r>
            <a:r>
              <a:rPr lang="en-US" altLang="en-US" sz="1200" dirty="0">
                <a:latin typeface="+mn-lt"/>
                <a:cs typeface="Arial" pitchFamily="34" charset="0"/>
              </a:rPr>
              <a:t>; </a:t>
            </a:r>
            <a:r>
              <a:rPr lang="en-US" altLang="en-US" sz="1200" dirty="0" smtClean="0">
                <a:latin typeface="+mn-lt"/>
                <a:cs typeface="Arial" pitchFamily="34" charset="0"/>
              </a:rPr>
              <a:t>HDMP=high-dose </a:t>
            </a:r>
            <a:r>
              <a:rPr lang="en-US" altLang="en-US" sz="1200" dirty="0">
                <a:latin typeface="+mn-lt"/>
                <a:cs typeface="Arial" pitchFamily="34" charset="0"/>
              </a:rPr>
              <a:t>methylprednisolone</a:t>
            </a:r>
          </a:p>
        </p:txBody>
      </p:sp>
      <p:sp>
        <p:nvSpPr>
          <p:cNvPr id="4" name="Arrow: Down 3"/>
          <p:cNvSpPr/>
          <p:nvPr/>
        </p:nvSpPr>
        <p:spPr>
          <a:xfrm>
            <a:off x="3702067" y="2546847"/>
            <a:ext cx="271882" cy="339365"/>
          </a:xfrm>
          <a:prstGeom prst="downArrow">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5" name="Arrow: Down 14"/>
          <p:cNvSpPr/>
          <p:nvPr/>
        </p:nvSpPr>
        <p:spPr>
          <a:xfrm>
            <a:off x="3702067" y="3491993"/>
            <a:ext cx="271882" cy="339365"/>
          </a:xfrm>
          <a:prstGeom prst="downArrow">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stretch>
            <a:fillRect/>
          </a:stretch>
        </p:blipFill>
        <p:spPr>
          <a:xfrm>
            <a:off x="8046030" y="1187548"/>
            <a:ext cx="2343150" cy="1619250"/>
          </a:xfrm>
          <a:prstGeom prst="rect">
            <a:avLst/>
          </a:prstGeom>
        </p:spPr>
      </p:pic>
      <p:sp>
        <p:nvSpPr>
          <p:cNvPr id="17" name="Rounded Rectangle 5"/>
          <p:cNvSpPr/>
          <p:nvPr/>
        </p:nvSpPr>
        <p:spPr>
          <a:xfrm>
            <a:off x="6667500" y="2543872"/>
            <a:ext cx="5042392" cy="1664129"/>
          </a:xfrm>
          <a:prstGeom prst="roundRect">
            <a:avLst/>
          </a:prstGeom>
          <a:solidFill>
            <a:schemeClr val="bg1"/>
          </a:solidFill>
          <a:ln/>
        </p:spPr>
        <p:style>
          <a:lnRef idx="0">
            <a:schemeClr val="dk1"/>
          </a:lnRef>
          <a:fillRef idx="3">
            <a:schemeClr val="dk1"/>
          </a:fillRef>
          <a:effectRef idx="3">
            <a:schemeClr val="dk1"/>
          </a:effectRef>
          <a:fontRef idx="minor">
            <a:schemeClr val="lt1"/>
          </a:fontRef>
        </p:style>
        <p:txBody>
          <a:bodyPr anchor="ctr"/>
          <a:lstStyle/>
          <a:p>
            <a:pPr algn="ctr"/>
            <a:r>
              <a:rPr lang="en-US" sz="2200" dirty="0">
                <a:solidFill>
                  <a:schemeClr val="tx1"/>
                </a:solidFill>
              </a:rPr>
              <a:t>Most experts would agree that </a:t>
            </a:r>
            <a:r>
              <a:rPr lang="en-US" sz="2200" b="1" dirty="0">
                <a:solidFill>
                  <a:schemeClr val="tx1"/>
                </a:solidFill>
              </a:rPr>
              <a:t>del(17p) </a:t>
            </a:r>
            <a:r>
              <a:rPr lang="en-US" sz="2200" dirty="0">
                <a:solidFill>
                  <a:schemeClr val="tx1"/>
                </a:solidFill>
              </a:rPr>
              <a:t>is best treated with therapies that do </a:t>
            </a:r>
            <a:r>
              <a:rPr lang="en-US" sz="2200" b="1" dirty="0">
                <a:solidFill>
                  <a:schemeClr val="tx1"/>
                </a:solidFill>
              </a:rPr>
              <a:t>NOT</a:t>
            </a:r>
            <a:r>
              <a:rPr lang="en-US" sz="2200" dirty="0">
                <a:solidFill>
                  <a:schemeClr val="tx1"/>
                </a:solidFill>
              </a:rPr>
              <a:t> include </a:t>
            </a:r>
          </a:p>
          <a:p>
            <a:pPr algn="ctr"/>
            <a:r>
              <a:rPr lang="en-US" sz="2200" b="1" dirty="0">
                <a:solidFill>
                  <a:schemeClr val="tx1"/>
                </a:solidFill>
              </a:rPr>
              <a:t>cytotoxic chemotherapy</a:t>
            </a:r>
          </a:p>
        </p:txBody>
      </p:sp>
      <p:sp>
        <p:nvSpPr>
          <p:cNvPr id="18" name="Rounded Rectangle 5"/>
          <p:cNvSpPr/>
          <p:nvPr/>
        </p:nvSpPr>
        <p:spPr>
          <a:xfrm>
            <a:off x="6667499" y="4234639"/>
            <a:ext cx="5042392" cy="2275942"/>
          </a:xfrm>
          <a:prstGeom prst="roundRect">
            <a:avLst/>
          </a:prstGeom>
          <a:solidFill>
            <a:schemeClr val="bg1"/>
          </a:solidFill>
          <a:ln w="25400" cap="flat" cmpd="sng" algn="ctr">
            <a:noFill/>
            <a:prstDash val="solid"/>
          </a:ln>
          <a:effectLst>
            <a:outerShdw blurRad="44450" dist="27940" dir="5400000" algn="ctr">
              <a:srgbClr val="000000">
                <a:alpha val="32000"/>
              </a:srgbClr>
            </a:outerShdw>
          </a:effectLst>
        </p:spPr>
        <p:txBody>
          <a:bodyPr anchor="ctr"/>
          <a:lstStyle/>
          <a:p>
            <a:pPr algn="ctr"/>
            <a:r>
              <a:rPr lang="en-US" sz="2200" b="1" dirty="0"/>
              <a:t>Ibrutinib</a:t>
            </a:r>
            <a:r>
              <a:rPr lang="en-US" sz="2200" dirty="0"/>
              <a:t> is FDA-approved for the treatment of del(17p) CLL in all lines of therapy and constitutes the current </a:t>
            </a:r>
            <a:r>
              <a:rPr lang="en-US" sz="2200" b="1" dirty="0"/>
              <a:t>standard of care </a:t>
            </a:r>
            <a:r>
              <a:rPr lang="en-US" sz="2200" dirty="0"/>
              <a:t>recommendation</a:t>
            </a:r>
          </a:p>
        </p:txBody>
      </p:sp>
      <p:sp>
        <p:nvSpPr>
          <p:cNvPr id="20" name="Rectangle 19"/>
          <p:cNvSpPr/>
          <p:nvPr/>
        </p:nvSpPr>
        <p:spPr>
          <a:xfrm>
            <a:off x="856046" y="3422730"/>
            <a:ext cx="1825987" cy="954107"/>
          </a:xfrm>
          <a:prstGeom prst="rect">
            <a:avLst/>
          </a:prstGeom>
        </p:spPr>
        <p:txBody>
          <a:bodyPr wrap="square">
            <a:spAutoFit/>
          </a:bodyPr>
          <a:lstStyle/>
          <a:p>
            <a:pPr defTabSz="457200"/>
            <a:r>
              <a:rPr lang="en-US" altLang="en-US" sz="1400" dirty="0">
                <a:cs typeface="Arial" pitchFamily="34" charset="0"/>
              </a:rPr>
              <a:t>†All recommendations category 2A unless otherwise stated </a:t>
            </a:r>
          </a:p>
          <a:p>
            <a:pPr defTabSz="457200"/>
            <a:r>
              <a:rPr lang="en-US" altLang="en-US" sz="1400" baseline="30000" dirty="0">
                <a:cs typeface="Arial" pitchFamily="34" charset="0"/>
              </a:rPr>
              <a:t>*</a:t>
            </a:r>
            <a:r>
              <a:rPr lang="en-US" altLang="en-US" sz="1400" dirty="0">
                <a:cs typeface="Arial" pitchFamily="34" charset="0"/>
              </a:rPr>
              <a:t>Category 3 </a:t>
            </a:r>
          </a:p>
        </p:txBody>
      </p:sp>
    </p:spTree>
    <p:extLst>
      <p:ext uri="{BB962C8B-B14F-4D97-AF65-F5344CB8AC3E}">
        <p14:creationId xmlns:p14="http://schemas.microsoft.com/office/powerpoint/2010/main" val="17675620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7"/>
          <p:cNvSpPr txBox="1">
            <a:spLocks noChangeArrowheads="1"/>
          </p:cNvSpPr>
          <p:nvPr/>
        </p:nvSpPr>
        <p:spPr bwMode="auto">
          <a:xfrm>
            <a:off x="882858" y="5542422"/>
            <a:ext cx="4969494" cy="461665"/>
          </a:xfrm>
          <a:prstGeom prst="rect">
            <a:avLst/>
          </a:prstGeom>
          <a:no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smtClean="0">
                <a:latin typeface="+mn-lt"/>
                <a:cs typeface="Arial" pitchFamily="34" charset="0"/>
              </a:rPr>
              <a:t>HDMP=high-dose </a:t>
            </a:r>
            <a:r>
              <a:rPr lang="en-US" altLang="en-US" sz="1200" dirty="0">
                <a:latin typeface="+mn-lt"/>
                <a:cs typeface="Arial" pitchFamily="34" charset="0"/>
              </a:rPr>
              <a:t>methylprednisolone; </a:t>
            </a:r>
            <a:endParaRPr lang="en-US" altLang="en-US" sz="1200" dirty="0" smtClean="0">
              <a:latin typeface="+mn-lt"/>
              <a:cs typeface="Arial" pitchFamily="34" charset="0"/>
            </a:endParaRPr>
          </a:p>
          <a:p>
            <a:pPr eaLnBrk="1" hangingPunct="1"/>
            <a:r>
              <a:rPr lang="en-US" altLang="en-US" sz="1200" dirty="0" smtClean="0">
                <a:latin typeface="+mn-lt"/>
                <a:cs typeface="Arial" pitchFamily="34" charset="0"/>
              </a:rPr>
              <a:t>OFAR=oxaliplatin, fludarabine, cytarabine, rituximab </a:t>
            </a:r>
            <a:endParaRPr lang="en-US" altLang="en-US" sz="1200" dirty="0">
              <a:latin typeface="+mn-lt"/>
              <a:cs typeface="Arial" pitchFamily="34" charset="0"/>
            </a:endParaRPr>
          </a:p>
        </p:txBody>
      </p:sp>
      <p:sp>
        <p:nvSpPr>
          <p:cNvPr id="16" name="Title 1"/>
          <p:cNvSpPr>
            <a:spLocks noGrp="1"/>
          </p:cNvSpPr>
          <p:nvPr>
            <p:ph type="title"/>
          </p:nvPr>
        </p:nvSpPr>
        <p:spPr>
          <a:xfrm>
            <a:off x="838200" y="365125"/>
            <a:ext cx="8711153" cy="1325563"/>
          </a:xfrm>
        </p:spPr>
        <p:txBody>
          <a:bodyPr>
            <a:normAutofit/>
          </a:bodyPr>
          <a:lstStyle/>
          <a:p>
            <a:r>
              <a:rPr lang="en-US" sz="3600" b="1" dirty="0"/>
              <a:t>Treatment Options for Patients </a:t>
            </a:r>
            <a:r>
              <a:rPr lang="en-US" sz="3600" b="1" dirty="0" smtClean="0"/>
              <a:t>with</a:t>
            </a:r>
            <a:br>
              <a:rPr lang="en-US" sz="3600" b="1" dirty="0" smtClean="0"/>
            </a:br>
            <a:r>
              <a:rPr lang="en-US" sz="3600" b="1" dirty="0" smtClean="0"/>
              <a:t>del(17p</a:t>
            </a:r>
            <a:r>
              <a:rPr lang="en-US" sz="3600" b="1" dirty="0"/>
              <a:t>)-Positive Relapsed/Refractory CLL</a:t>
            </a:r>
          </a:p>
        </p:txBody>
      </p:sp>
      <p:sp>
        <p:nvSpPr>
          <p:cNvPr id="17" name="Rounded Rectangle 5"/>
          <p:cNvSpPr/>
          <p:nvPr/>
        </p:nvSpPr>
        <p:spPr>
          <a:xfrm>
            <a:off x="1121967" y="1766888"/>
            <a:ext cx="3629319" cy="758083"/>
          </a:xfrm>
          <a:prstGeom prst="roundRect">
            <a:avLst/>
          </a:prstGeom>
          <a:solidFill>
            <a:schemeClr val="accent5">
              <a:lumMod val="50000"/>
            </a:schemeClr>
          </a:solidFill>
          <a:ln w="25400" cap="flat" cmpd="sng" algn="ctr">
            <a:noFill/>
            <a:prstDash val="solid"/>
          </a:ln>
          <a:effectLst>
            <a:outerShdw blurRad="44450" dist="27940" dir="5400000" algn="ctr">
              <a:srgbClr val="000000">
                <a:alpha val="32000"/>
              </a:srgbClr>
            </a:outerShdw>
          </a:effectLst>
        </p:spPr>
        <p:txBody>
          <a:bodyPr anchor="ctr"/>
          <a:lstStyle/>
          <a:p>
            <a:pPr algn="ctr" defTabSz="457200">
              <a:defRPr/>
            </a:pPr>
            <a:r>
              <a:rPr lang="en-US" sz="2000" b="1" dirty="0">
                <a:solidFill>
                  <a:prstClr val="white"/>
                </a:solidFill>
              </a:rPr>
              <a:t>Relapsed/Refractory </a:t>
            </a:r>
          </a:p>
          <a:p>
            <a:pPr algn="ctr" defTabSz="457200">
              <a:defRPr/>
            </a:pPr>
            <a:r>
              <a:rPr lang="en-US" sz="2000" b="1" dirty="0">
                <a:solidFill>
                  <a:prstClr val="white"/>
                </a:solidFill>
              </a:rPr>
              <a:t>Suggested Treatment Regimens</a:t>
            </a:r>
          </a:p>
        </p:txBody>
      </p:sp>
      <p:sp>
        <p:nvSpPr>
          <p:cNvPr id="18" name="Rounded Rectangle 8"/>
          <p:cNvSpPr/>
          <p:nvPr/>
        </p:nvSpPr>
        <p:spPr>
          <a:xfrm>
            <a:off x="1677076" y="3158826"/>
            <a:ext cx="2520950" cy="348992"/>
          </a:xfrm>
          <a:prstGeom prst="roundRect">
            <a:avLst/>
          </a:prstGeom>
          <a:solidFill>
            <a:schemeClr val="accent1">
              <a:lumMod val="50000"/>
            </a:schemeClr>
          </a:solidFill>
          <a:ln w="25400" cap="flat" cmpd="sng" algn="ctr">
            <a:noFill/>
            <a:prstDash val="solid"/>
          </a:ln>
          <a:effectLst>
            <a:outerShdw blurRad="44450" dist="27940" dir="5400000" algn="ctr">
              <a:srgbClr val="000000">
                <a:alpha val="32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ea typeface="+mn-ea"/>
                <a:cs typeface="+mn-cs"/>
              </a:rPr>
              <a:t>del(17p)/TP53 mutation</a:t>
            </a:r>
          </a:p>
        </p:txBody>
      </p:sp>
      <p:sp>
        <p:nvSpPr>
          <p:cNvPr id="19" name="Rounded Rectangle 9"/>
          <p:cNvSpPr/>
          <p:nvPr/>
        </p:nvSpPr>
        <p:spPr>
          <a:xfrm>
            <a:off x="897634" y="4098558"/>
            <a:ext cx="4935668" cy="1415610"/>
          </a:xfrm>
          <a:prstGeom prst="roundRect">
            <a:avLst/>
          </a:prstGeom>
          <a:solidFill>
            <a:schemeClr val="accent5">
              <a:lumMod val="50000"/>
            </a:schemeClr>
          </a:solidFill>
          <a:ln w="25400" cap="flat" cmpd="sng" algn="ctr">
            <a:noFill/>
            <a:prstDash val="solid"/>
          </a:ln>
          <a:effectLst>
            <a:outerShdw blurRad="44450" dist="27940" dir="5400000" algn="ctr">
              <a:srgbClr val="000000">
                <a:alpha val="32000"/>
              </a:srgbClr>
            </a:outerShdw>
          </a:effectLst>
        </p:spPr>
        <p:txBody>
          <a:bodyPr anchor="ctr"/>
          <a:lstStyle/>
          <a:p>
            <a:pPr marL="5952" lvl="2">
              <a:defRPr/>
            </a:pPr>
            <a:endParaRPr lang="en-US" dirty="0">
              <a:solidFill>
                <a:prstClr val="white"/>
              </a:solidFill>
            </a:endParaRPr>
          </a:p>
        </p:txBody>
      </p:sp>
      <p:sp>
        <p:nvSpPr>
          <p:cNvPr id="20" name="Arrow: Down 19"/>
          <p:cNvSpPr/>
          <p:nvPr/>
        </p:nvSpPr>
        <p:spPr>
          <a:xfrm>
            <a:off x="2801611" y="2689388"/>
            <a:ext cx="271882" cy="339365"/>
          </a:xfrm>
          <a:prstGeom prst="downArrow">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1" name="Arrow: Down 20"/>
          <p:cNvSpPr/>
          <p:nvPr/>
        </p:nvSpPr>
        <p:spPr>
          <a:xfrm>
            <a:off x="2801611" y="3672235"/>
            <a:ext cx="271882" cy="339365"/>
          </a:xfrm>
          <a:prstGeom prst="downArrow">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4" name="Rectangle 23"/>
          <p:cNvSpPr/>
          <p:nvPr/>
        </p:nvSpPr>
        <p:spPr>
          <a:xfrm>
            <a:off x="841677" y="4187201"/>
            <a:ext cx="2322627" cy="1200329"/>
          </a:xfrm>
          <a:prstGeom prst="rect">
            <a:avLst/>
          </a:prstGeom>
        </p:spPr>
        <p:txBody>
          <a:bodyPr wrap="square">
            <a:spAutoFit/>
          </a:bodyPr>
          <a:lstStyle/>
          <a:p>
            <a:pPr marL="126206" lvl="2" indent="-120254">
              <a:buFont typeface="Arial" panose="020B0604020202020204" pitchFamily="34" charset="0"/>
              <a:buChar char="•"/>
              <a:defRPr/>
            </a:pPr>
            <a:r>
              <a:rPr lang="en-US" dirty="0">
                <a:solidFill>
                  <a:prstClr val="white"/>
                </a:solidFill>
              </a:rPr>
              <a:t>Ibrutinib</a:t>
            </a:r>
          </a:p>
          <a:p>
            <a:pPr marL="126206" lvl="2" indent="-120254">
              <a:buFont typeface="Arial" panose="020B0604020202020204" pitchFamily="34" charset="0"/>
              <a:buChar char="•"/>
              <a:defRPr/>
            </a:pPr>
            <a:r>
              <a:rPr lang="en-US" dirty="0">
                <a:solidFill>
                  <a:prstClr val="white"/>
                </a:solidFill>
              </a:rPr>
              <a:t>Venetoclax</a:t>
            </a:r>
          </a:p>
          <a:p>
            <a:pPr marL="126206" lvl="2" indent="-120254">
              <a:buFont typeface="Arial" panose="020B0604020202020204" pitchFamily="34" charset="0"/>
              <a:buChar char="•"/>
              <a:defRPr/>
            </a:pPr>
            <a:r>
              <a:rPr lang="en-US" dirty="0">
                <a:solidFill>
                  <a:prstClr val="white"/>
                </a:solidFill>
              </a:rPr>
              <a:t>Idelalisib ± rituximab</a:t>
            </a:r>
          </a:p>
          <a:p>
            <a:pPr marL="126206" lvl="2" indent="-120254">
              <a:buFont typeface="Arial" panose="020B0604020202020204" pitchFamily="34" charset="0"/>
              <a:buChar char="•"/>
              <a:defRPr/>
            </a:pPr>
            <a:r>
              <a:rPr lang="en-US" dirty="0">
                <a:solidFill>
                  <a:prstClr val="white"/>
                </a:solidFill>
              </a:rPr>
              <a:t>HDMP ± rituximab</a:t>
            </a:r>
          </a:p>
        </p:txBody>
      </p:sp>
      <p:sp>
        <p:nvSpPr>
          <p:cNvPr id="25" name="Rectangle 24"/>
          <p:cNvSpPr/>
          <p:nvPr/>
        </p:nvSpPr>
        <p:spPr>
          <a:xfrm>
            <a:off x="3041148" y="4187201"/>
            <a:ext cx="2770023" cy="1200329"/>
          </a:xfrm>
          <a:prstGeom prst="rect">
            <a:avLst/>
          </a:prstGeom>
        </p:spPr>
        <p:txBody>
          <a:bodyPr wrap="square">
            <a:spAutoFit/>
          </a:bodyPr>
          <a:lstStyle/>
          <a:p>
            <a:pPr marL="126206" lvl="2" indent="-120254">
              <a:buFont typeface="Arial" panose="020B0604020202020204" pitchFamily="34" charset="0"/>
              <a:buChar char="•"/>
              <a:defRPr/>
            </a:pPr>
            <a:r>
              <a:rPr lang="en-US" dirty="0" smtClean="0">
                <a:solidFill>
                  <a:prstClr val="white"/>
                </a:solidFill>
              </a:rPr>
              <a:t>Lenalidomide ± </a:t>
            </a:r>
            <a:r>
              <a:rPr lang="en-US" dirty="0">
                <a:solidFill>
                  <a:prstClr val="white"/>
                </a:solidFill>
              </a:rPr>
              <a:t>rituximab</a:t>
            </a:r>
          </a:p>
          <a:p>
            <a:pPr marL="126206" lvl="2" indent="-120254">
              <a:buFont typeface="Arial" panose="020B0604020202020204" pitchFamily="34" charset="0"/>
              <a:buChar char="•"/>
              <a:defRPr/>
            </a:pPr>
            <a:r>
              <a:rPr lang="en-US" dirty="0">
                <a:solidFill>
                  <a:prstClr val="white"/>
                </a:solidFill>
              </a:rPr>
              <a:t>Alemtuzumab ± rituximab</a:t>
            </a:r>
          </a:p>
          <a:p>
            <a:pPr marL="126206" lvl="2" indent="-120254">
              <a:buFont typeface="Arial" panose="020B0604020202020204" pitchFamily="34" charset="0"/>
              <a:buChar char="•"/>
              <a:defRPr/>
            </a:pPr>
            <a:r>
              <a:rPr lang="en-US" dirty="0">
                <a:solidFill>
                  <a:prstClr val="white"/>
                </a:solidFill>
              </a:rPr>
              <a:t>Ofatumumab</a:t>
            </a:r>
          </a:p>
          <a:p>
            <a:pPr marL="126206" lvl="2" indent="-120254">
              <a:buFont typeface="Arial" panose="020B0604020202020204" pitchFamily="34" charset="0"/>
              <a:buChar char="•"/>
              <a:defRPr/>
            </a:pPr>
            <a:r>
              <a:rPr lang="en-US" dirty="0">
                <a:solidFill>
                  <a:prstClr val="white"/>
                </a:solidFill>
              </a:rPr>
              <a:t>OFAR</a:t>
            </a:r>
          </a:p>
        </p:txBody>
      </p:sp>
      <p:sp>
        <p:nvSpPr>
          <p:cNvPr id="29" name="Rounded Rectangle 5"/>
          <p:cNvSpPr/>
          <p:nvPr/>
        </p:nvSpPr>
        <p:spPr>
          <a:xfrm>
            <a:off x="6325787" y="1757167"/>
            <a:ext cx="5512532" cy="922500"/>
          </a:xfrm>
          <a:prstGeom prst="roundRect">
            <a:avLst/>
          </a:prstGeom>
          <a:solidFill>
            <a:srgbClr val="E8E2EE"/>
          </a:solidFill>
          <a:ln w="25400" cap="flat" cmpd="sng" algn="ctr">
            <a:noFill/>
            <a:prstDash val="solid"/>
          </a:ln>
          <a:effectLst>
            <a:outerShdw blurRad="44450" dist="27940" dir="5400000" algn="ctr">
              <a:srgbClr val="000000">
                <a:alpha val="32000"/>
              </a:srgbClr>
            </a:outerShdw>
          </a:effectLst>
        </p:spPr>
        <p:txBody>
          <a:bodyPr anchor="ctr"/>
          <a:lstStyle/>
          <a:p>
            <a:r>
              <a:rPr lang="en-US" sz="2200" dirty="0"/>
              <a:t>Reassess with FISH </a:t>
            </a:r>
            <a:r>
              <a:rPr lang="en-US" sz="2200" b="1" dirty="0"/>
              <a:t>before</a:t>
            </a:r>
            <a:r>
              <a:rPr lang="en-US" sz="2200" dirty="0"/>
              <a:t> </a:t>
            </a:r>
            <a:r>
              <a:rPr lang="en-US" sz="2200" dirty="0" smtClean="0"/>
              <a:t>initiating</a:t>
            </a:r>
            <a:br>
              <a:rPr lang="en-US" sz="2200" dirty="0" smtClean="0"/>
            </a:br>
            <a:r>
              <a:rPr lang="en-US" sz="2200" dirty="0" smtClean="0"/>
              <a:t>each </a:t>
            </a:r>
            <a:r>
              <a:rPr lang="en-US" sz="2200" dirty="0"/>
              <a:t>new line of therapy </a:t>
            </a:r>
            <a:endParaRPr lang="en-US" sz="2200" b="1" dirty="0"/>
          </a:p>
        </p:txBody>
      </p:sp>
      <p:pic>
        <p:nvPicPr>
          <p:cNvPr id="31" name="Picture 30"/>
          <p:cNvPicPr>
            <a:picLocks noChangeAspect="1"/>
          </p:cNvPicPr>
          <p:nvPr/>
        </p:nvPicPr>
        <p:blipFill>
          <a:blip r:embed="rId3" cstate="print"/>
          <a:stretch>
            <a:fillRect/>
          </a:stretch>
        </p:blipFill>
        <p:spPr>
          <a:xfrm>
            <a:off x="10239219" y="2902787"/>
            <a:ext cx="1589573" cy="1145971"/>
          </a:xfrm>
          <a:prstGeom prst="rect">
            <a:avLst/>
          </a:prstGeom>
        </p:spPr>
      </p:pic>
      <p:pic>
        <p:nvPicPr>
          <p:cNvPr id="33" name="Picture 32"/>
          <p:cNvPicPr>
            <a:picLocks noChangeAspect="1"/>
          </p:cNvPicPr>
          <p:nvPr/>
        </p:nvPicPr>
        <p:blipFill>
          <a:blip r:embed="rId4" cstate="print"/>
          <a:stretch>
            <a:fillRect/>
          </a:stretch>
        </p:blipFill>
        <p:spPr>
          <a:xfrm>
            <a:off x="5678086" y="1754170"/>
            <a:ext cx="647700" cy="1066800"/>
          </a:xfrm>
          <a:prstGeom prst="rect">
            <a:avLst/>
          </a:prstGeom>
        </p:spPr>
      </p:pic>
      <p:sp>
        <p:nvSpPr>
          <p:cNvPr id="34" name="Rounded Rectangle 5"/>
          <p:cNvSpPr/>
          <p:nvPr/>
        </p:nvSpPr>
        <p:spPr>
          <a:xfrm>
            <a:off x="5938886" y="2912814"/>
            <a:ext cx="4223210" cy="1199560"/>
          </a:xfrm>
          <a:prstGeom prst="roundRect">
            <a:avLst/>
          </a:prstGeom>
          <a:solidFill>
            <a:schemeClr val="bg1"/>
          </a:solidFill>
          <a:ln w="25400" cap="flat" cmpd="sng" algn="ctr">
            <a:noFill/>
            <a:prstDash val="solid"/>
          </a:ln>
          <a:effectLst>
            <a:outerShdw blurRad="44450" dist="27940" dir="5400000" algn="ctr">
              <a:srgbClr val="000000">
                <a:alpha val="32000"/>
              </a:srgbClr>
            </a:outerShdw>
          </a:effectLst>
        </p:spPr>
        <p:txBody>
          <a:bodyPr anchor="ctr"/>
          <a:lstStyle/>
          <a:p>
            <a:r>
              <a:rPr lang="en-US" sz="2200" dirty="0"/>
              <a:t>Experts recommend drugs that work </a:t>
            </a:r>
            <a:r>
              <a:rPr lang="en-US" sz="2200" b="1" dirty="0"/>
              <a:t>independent</a:t>
            </a:r>
            <a:r>
              <a:rPr lang="en-US" sz="2200" dirty="0"/>
              <a:t> of </a:t>
            </a:r>
            <a:r>
              <a:rPr lang="en-US" sz="2200" dirty="0" smtClean="0"/>
              <a:t/>
            </a:r>
            <a:br>
              <a:rPr lang="en-US" sz="2200" dirty="0" smtClean="0"/>
            </a:br>
            <a:r>
              <a:rPr lang="en-US" sz="2200" dirty="0" smtClean="0"/>
              <a:t>functioning </a:t>
            </a:r>
            <a:r>
              <a:rPr lang="en-US" sz="2200" b="1" i="1" dirty="0"/>
              <a:t>TP53</a:t>
            </a:r>
            <a:endParaRPr lang="en-US" sz="2200" i="1" dirty="0"/>
          </a:p>
        </p:txBody>
      </p:sp>
      <p:sp>
        <p:nvSpPr>
          <p:cNvPr id="35" name="Oval 34"/>
          <p:cNvSpPr/>
          <p:nvPr/>
        </p:nvSpPr>
        <p:spPr>
          <a:xfrm>
            <a:off x="5833302" y="2575480"/>
            <a:ext cx="105584" cy="9858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7" name="Oval 36"/>
          <p:cNvSpPr/>
          <p:nvPr/>
        </p:nvSpPr>
        <p:spPr>
          <a:xfrm>
            <a:off x="6079544" y="2586870"/>
            <a:ext cx="105584" cy="9858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8" name="Rounded Rectangle 5"/>
          <p:cNvSpPr/>
          <p:nvPr/>
        </p:nvSpPr>
        <p:spPr>
          <a:xfrm>
            <a:off x="5970087" y="4300955"/>
            <a:ext cx="5830129" cy="1109246"/>
          </a:xfrm>
          <a:prstGeom prst="roundRect">
            <a:avLst/>
          </a:prstGeom>
          <a:solidFill>
            <a:srgbClr val="E8E2EE"/>
          </a:solidFill>
          <a:ln w="25400" cap="flat" cmpd="sng" algn="ctr">
            <a:noFill/>
            <a:prstDash val="solid"/>
          </a:ln>
          <a:effectLst>
            <a:outerShdw blurRad="44450" dist="27940" dir="5400000" algn="ctr">
              <a:srgbClr val="000000">
                <a:alpha val="32000"/>
              </a:srgbClr>
            </a:outerShdw>
          </a:effectLst>
        </p:spPr>
        <p:txBody>
          <a:bodyPr anchor="ctr"/>
          <a:lstStyle/>
          <a:p>
            <a:r>
              <a:rPr lang="en-US" sz="2200" dirty="0"/>
              <a:t>Ibrutinib, idelalisib and venetoclax are the most effective therapies for patients with del(17p)</a:t>
            </a:r>
            <a:endParaRPr lang="en-US" sz="2200" i="1" dirty="0"/>
          </a:p>
        </p:txBody>
      </p:sp>
      <p:sp>
        <p:nvSpPr>
          <p:cNvPr id="39" name="Rounded Rectangle 5"/>
          <p:cNvSpPr/>
          <p:nvPr/>
        </p:nvSpPr>
        <p:spPr>
          <a:xfrm>
            <a:off x="5979612" y="5587551"/>
            <a:ext cx="5830129" cy="824799"/>
          </a:xfrm>
          <a:prstGeom prst="roundRect">
            <a:avLst/>
          </a:prstGeom>
          <a:solidFill>
            <a:schemeClr val="bg1"/>
          </a:solidFill>
          <a:ln w="25400" cap="flat" cmpd="sng" algn="ctr">
            <a:noFill/>
            <a:prstDash val="solid"/>
          </a:ln>
          <a:effectLst>
            <a:outerShdw blurRad="44450" dist="27940" dir="5400000" algn="ctr">
              <a:srgbClr val="000000">
                <a:alpha val="32000"/>
              </a:srgbClr>
            </a:outerShdw>
          </a:effectLst>
        </p:spPr>
        <p:txBody>
          <a:bodyPr anchor="ctr"/>
          <a:lstStyle/>
          <a:p>
            <a:r>
              <a:rPr lang="en-US" sz="2200" dirty="0"/>
              <a:t>Ibrutinib and venetoclax are specifically approved for relapsed del(17p) CLL</a:t>
            </a:r>
            <a:endParaRPr lang="en-US" sz="2200" i="1" dirty="0"/>
          </a:p>
        </p:txBody>
      </p:sp>
      <p:sp>
        <p:nvSpPr>
          <p:cNvPr id="22" name="TextBox 16"/>
          <p:cNvSpPr txBox="1">
            <a:spLocks noChangeArrowheads="1"/>
          </p:cNvSpPr>
          <p:nvPr/>
        </p:nvSpPr>
        <p:spPr bwMode="auto">
          <a:xfrm>
            <a:off x="861592" y="6507600"/>
            <a:ext cx="69870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a:r>
              <a:rPr lang="en-US" sz="1200" dirty="0">
                <a:latin typeface="+mn-lt"/>
              </a:rPr>
              <a:t>NCCN Clinical Practice Guidelines in Oncology. Chronic Lymphocytic Leukemia. Version </a:t>
            </a:r>
            <a:r>
              <a:rPr lang="en-US" sz="1200" dirty="0" smtClean="0">
                <a:latin typeface="+mn-lt"/>
              </a:rPr>
              <a:t>1.2017.</a:t>
            </a:r>
            <a:endParaRPr lang="en-US" altLang="en-US" sz="1200" dirty="0">
              <a:latin typeface="+mn-lt"/>
              <a:cs typeface="Arial" pitchFamily="34" charset="0"/>
            </a:endParaRPr>
          </a:p>
        </p:txBody>
      </p:sp>
    </p:spTree>
    <p:extLst>
      <p:ext uri="{BB962C8B-B14F-4D97-AF65-F5344CB8AC3E}">
        <p14:creationId xmlns:p14="http://schemas.microsoft.com/office/powerpoint/2010/main" val="27290000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03004" cy="1325563"/>
          </a:xfrm>
        </p:spPr>
        <p:txBody>
          <a:bodyPr>
            <a:normAutofit/>
          </a:bodyPr>
          <a:lstStyle/>
          <a:p>
            <a:r>
              <a:rPr lang="en-US" sz="3600" b="1" dirty="0"/>
              <a:t>Ibrutinib and Idelalisib Interfere with BCR Signaling to Inhibit Pro-Survival Pathways in CLL Cells</a:t>
            </a:r>
          </a:p>
        </p:txBody>
      </p:sp>
      <p:pic>
        <p:nvPicPr>
          <p:cNvPr id="8" name="Picture 7"/>
          <p:cNvPicPr>
            <a:picLocks noChangeAspect="1"/>
          </p:cNvPicPr>
          <p:nvPr/>
        </p:nvPicPr>
        <p:blipFill>
          <a:blip r:embed="rId3" cstate="print"/>
          <a:stretch>
            <a:fillRect/>
          </a:stretch>
        </p:blipFill>
        <p:spPr>
          <a:xfrm>
            <a:off x="2527636" y="1614992"/>
            <a:ext cx="7012290" cy="5012176"/>
          </a:xfrm>
          <a:prstGeom prst="rect">
            <a:avLst/>
          </a:prstGeom>
        </p:spPr>
      </p:pic>
      <p:sp>
        <p:nvSpPr>
          <p:cNvPr id="10" name="TextBox 9"/>
          <p:cNvSpPr txBox="1"/>
          <p:nvPr/>
        </p:nvSpPr>
        <p:spPr>
          <a:xfrm>
            <a:off x="5330464" y="2903765"/>
            <a:ext cx="461913" cy="307777"/>
          </a:xfrm>
          <a:prstGeom prst="rect">
            <a:avLst/>
          </a:prstGeom>
          <a:noFill/>
        </p:spPr>
        <p:txBody>
          <a:bodyPr wrap="square" rtlCol="0">
            <a:spAutoFit/>
          </a:bodyPr>
          <a:lstStyle/>
          <a:p>
            <a:r>
              <a:rPr lang="en-US" sz="1400" b="1" dirty="0"/>
              <a:t>Btk</a:t>
            </a:r>
            <a:endParaRPr lang="en-US" sz="1000" b="1" dirty="0"/>
          </a:p>
        </p:txBody>
      </p:sp>
      <p:sp>
        <p:nvSpPr>
          <p:cNvPr id="12" name="TextBox 11"/>
          <p:cNvSpPr txBox="1"/>
          <p:nvPr/>
        </p:nvSpPr>
        <p:spPr>
          <a:xfrm>
            <a:off x="6251456" y="2517598"/>
            <a:ext cx="667817" cy="307777"/>
          </a:xfrm>
          <a:prstGeom prst="rect">
            <a:avLst/>
          </a:prstGeom>
          <a:noFill/>
        </p:spPr>
        <p:txBody>
          <a:bodyPr wrap="square" rtlCol="0">
            <a:spAutoFit/>
          </a:bodyPr>
          <a:lstStyle/>
          <a:p>
            <a:r>
              <a:rPr lang="en-US" sz="1400" b="1" dirty="0">
                <a:solidFill>
                  <a:schemeClr val="tx1">
                    <a:lumMod val="95000"/>
                    <a:lumOff val="5000"/>
                  </a:schemeClr>
                </a:solidFill>
              </a:rPr>
              <a:t>PI3K</a:t>
            </a:r>
            <a:r>
              <a:rPr lang="el-GR" sz="1400" b="1" dirty="0">
                <a:solidFill>
                  <a:schemeClr val="tx1">
                    <a:lumMod val="95000"/>
                    <a:lumOff val="5000"/>
                  </a:schemeClr>
                </a:solidFill>
              </a:rPr>
              <a:t>δ</a:t>
            </a:r>
            <a:endParaRPr lang="en-US" sz="1050" b="1" dirty="0">
              <a:solidFill>
                <a:schemeClr val="tx1">
                  <a:lumMod val="95000"/>
                  <a:lumOff val="5000"/>
                </a:schemeClr>
              </a:solidFill>
            </a:endParaRPr>
          </a:p>
        </p:txBody>
      </p:sp>
      <p:sp>
        <p:nvSpPr>
          <p:cNvPr id="13" name="TextBox 16"/>
          <p:cNvSpPr txBox="1">
            <a:spLocks noChangeArrowheads="1"/>
          </p:cNvSpPr>
          <p:nvPr/>
        </p:nvSpPr>
        <p:spPr bwMode="auto">
          <a:xfrm>
            <a:off x="895350" y="6498965"/>
            <a:ext cx="6138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a:r>
              <a:rPr lang="en-US" sz="1200" dirty="0">
                <a:latin typeface="+mn-lt"/>
              </a:rPr>
              <a:t>Maffei R, et al. </a:t>
            </a:r>
            <a:r>
              <a:rPr lang="en-US" sz="1200" i="1" dirty="0">
                <a:latin typeface="+mn-lt"/>
              </a:rPr>
              <a:t>J Hematol Oncol</a:t>
            </a:r>
            <a:r>
              <a:rPr lang="en-US" sz="1200" dirty="0">
                <a:latin typeface="+mn-lt"/>
              </a:rPr>
              <a:t>. </a:t>
            </a:r>
            <a:r>
              <a:rPr lang="en-US" sz="1200" dirty="0" smtClean="0">
                <a:latin typeface="+mn-lt"/>
              </a:rPr>
              <a:t>2015;29;8:60</a:t>
            </a:r>
            <a:r>
              <a:rPr lang="en-US" sz="1200" dirty="0">
                <a:latin typeface="+mn-lt"/>
              </a:rPr>
              <a:t>.</a:t>
            </a:r>
            <a:endParaRPr lang="en-US" altLang="en-US" sz="1200" dirty="0">
              <a:latin typeface="+mn-lt"/>
              <a:cs typeface="Arial" pitchFamily="34" charset="0"/>
            </a:endParaRPr>
          </a:p>
        </p:txBody>
      </p:sp>
      <p:sp>
        <p:nvSpPr>
          <p:cNvPr id="15" name="Rectangle 14"/>
          <p:cNvSpPr/>
          <p:nvPr/>
        </p:nvSpPr>
        <p:spPr>
          <a:xfrm>
            <a:off x="2601798" y="1621409"/>
            <a:ext cx="6938128" cy="493021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8942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12431" cy="1325563"/>
          </a:xfrm>
        </p:spPr>
        <p:txBody>
          <a:bodyPr>
            <a:normAutofit/>
          </a:bodyPr>
          <a:lstStyle/>
          <a:p>
            <a:r>
              <a:rPr lang="en-US" sz="3600" b="1" dirty="0"/>
              <a:t>Venetoclax Inhibits Bcl-2, an Anti-Apoptotic Protein that </a:t>
            </a:r>
            <a:r>
              <a:rPr lang="en-US" sz="3600" b="1" dirty="0" smtClean="0"/>
              <a:t>can be </a:t>
            </a:r>
            <a:r>
              <a:rPr lang="en-US" sz="3600" b="1" dirty="0"/>
              <a:t>Overexpressed in CLL Cells</a:t>
            </a:r>
          </a:p>
        </p:txBody>
      </p:sp>
      <p:pic>
        <p:nvPicPr>
          <p:cNvPr id="8" name="Picture 7"/>
          <p:cNvPicPr/>
          <p:nvPr/>
        </p:nvPicPr>
        <p:blipFill>
          <a:blip r:embed="rId3" cstate="print"/>
          <a:stretch>
            <a:fillRect/>
          </a:stretch>
        </p:blipFill>
        <p:spPr>
          <a:xfrm>
            <a:off x="2337602" y="1614488"/>
            <a:ext cx="7003821" cy="4816912"/>
          </a:xfrm>
          <a:prstGeom prst="rect">
            <a:avLst/>
          </a:prstGeom>
        </p:spPr>
      </p:pic>
      <p:sp>
        <p:nvSpPr>
          <p:cNvPr id="9" name="TextBox 16"/>
          <p:cNvSpPr txBox="1">
            <a:spLocks noChangeArrowheads="1"/>
          </p:cNvSpPr>
          <p:nvPr/>
        </p:nvSpPr>
        <p:spPr bwMode="auto">
          <a:xfrm>
            <a:off x="838200" y="6308944"/>
            <a:ext cx="1112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a:r>
              <a:rPr lang="en-US" sz="1200" dirty="0" smtClean="0">
                <a:latin typeface="+mn-lt"/>
              </a:rPr>
              <a:t>VENCLEXTA </a:t>
            </a:r>
            <a:r>
              <a:rPr lang="en-US" sz="1200" dirty="0">
                <a:latin typeface="+mn-lt"/>
              </a:rPr>
              <a:t>[prescribing information]. South San Francisco, CA: Genentech; 2016</a:t>
            </a:r>
            <a:r>
              <a:rPr lang="en-US" sz="1200" dirty="0" smtClean="0">
                <a:latin typeface="+mn-lt"/>
              </a:rPr>
              <a:t>.; Mulligan </a:t>
            </a:r>
            <a:r>
              <a:rPr lang="en-US" sz="1200" dirty="0">
                <a:latin typeface="+mn-lt"/>
              </a:rPr>
              <a:t>S. Breakthroughs in chronic lymphocytic leukemia 2014 - 2015. Presented at: Asia Pacific Hematology Consortium/Bridging the Gap 2015. February 1, </a:t>
            </a:r>
            <a:r>
              <a:rPr lang="en-US" sz="1200" dirty="0" smtClean="0">
                <a:latin typeface="+mn-lt"/>
              </a:rPr>
              <a:t>2015.</a:t>
            </a:r>
            <a:endParaRPr lang="en-US" altLang="en-US" sz="1000" dirty="0">
              <a:latin typeface="+mn-lt"/>
              <a:cs typeface="Arial" pitchFamily="34" charset="0"/>
            </a:endParaRPr>
          </a:p>
        </p:txBody>
      </p:sp>
    </p:spTree>
    <p:extLst>
      <p:ext uri="{BB962C8B-B14F-4D97-AF65-F5344CB8AC3E}">
        <p14:creationId xmlns:p14="http://schemas.microsoft.com/office/powerpoint/2010/main" val="26699822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92701" y="3008626"/>
            <a:ext cx="10993240" cy="3249516"/>
          </a:xfrm>
          <a:prstGeom prst="rect">
            <a:avLst/>
          </a:prstGeom>
          <a:solidFill>
            <a:schemeClr val="accent2">
              <a:lumMod val="20000"/>
              <a:lumOff val="80000"/>
              <a:alpha val="1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3" name="Rectangle: Rounded Corners 42"/>
          <p:cNvSpPr/>
          <p:nvPr/>
        </p:nvSpPr>
        <p:spPr>
          <a:xfrm>
            <a:off x="1017686" y="4846527"/>
            <a:ext cx="1702023"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200" b="1" dirty="0">
                <a:solidFill>
                  <a:schemeClr val="tx1"/>
                </a:solidFill>
              </a:rPr>
              <a:t>Idelalisib</a:t>
            </a:r>
          </a:p>
        </p:txBody>
      </p:sp>
      <p:sp>
        <p:nvSpPr>
          <p:cNvPr id="55" name="Rectangle: Rounded Corners 54"/>
          <p:cNvSpPr/>
          <p:nvPr/>
        </p:nvSpPr>
        <p:spPr>
          <a:xfrm>
            <a:off x="1017686" y="5591111"/>
            <a:ext cx="1699470"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200" b="1" dirty="0">
                <a:solidFill>
                  <a:schemeClr val="tx1"/>
                </a:solidFill>
              </a:rPr>
              <a:t>Venetoclax</a:t>
            </a:r>
          </a:p>
        </p:txBody>
      </p:sp>
      <p:sp>
        <p:nvSpPr>
          <p:cNvPr id="54" name="Rectangle: Rounded Corners 53"/>
          <p:cNvSpPr/>
          <p:nvPr/>
        </p:nvSpPr>
        <p:spPr>
          <a:xfrm>
            <a:off x="3464102" y="5587131"/>
            <a:ext cx="3981920"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b"/>
          <a:lstStyle/>
          <a:p>
            <a:r>
              <a:rPr lang="en-US" sz="2200" b="1" dirty="0" smtClean="0">
                <a:solidFill>
                  <a:schemeClr val="tx1"/>
                </a:solidFill>
              </a:rPr>
              <a:t>         </a:t>
            </a:r>
            <a:r>
              <a:rPr lang="en-US" sz="2200" b="1" dirty="0">
                <a:solidFill>
                  <a:schemeClr val="tx1"/>
                </a:solidFill>
              </a:rPr>
              <a:t>Impaired Renal Function</a:t>
            </a:r>
          </a:p>
        </p:txBody>
      </p:sp>
      <p:sp>
        <p:nvSpPr>
          <p:cNvPr id="47" name="Rectangle: Rounded Corners 46"/>
          <p:cNvSpPr/>
          <p:nvPr/>
        </p:nvSpPr>
        <p:spPr>
          <a:xfrm>
            <a:off x="3466656" y="4842547"/>
            <a:ext cx="2579543"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b"/>
          <a:lstStyle/>
          <a:p>
            <a:r>
              <a:rPr lang="en-US" sz="2200" b="1" dirty="0">
                <a:solidFill>
                  <a:schemeClr val="tx1"/>
                </a:solidFill>
              </a:rPr>
              <a:t>          Liver Toxicity  </a:t>
            </a:r>
          </a:p>
        </p:txBody>
      </p:sp>
      <p:sp>
        <p:nvSpPr>
          <p:cNvPr id="51" name="Rectangle: Rounded Corners 50"/>
          <p:cNvSpPr/>
          <p:nvPr/>
        </p:nvSpPr>
        <p:spPr>
          <a:xfrm>
            <a:off x="6212791" y="4861378"/>
            <a:ext cx="2723364"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b"/>
          <a:lstStyle/>
          <a:p>
            <a:r>
              <a:rPr lang="en-US" sz="2200" b="1" dirty="0">
                <a:solidFill>
                  <a:schemeClr val="tx1"/>
                </a:solidFill>
              </a:rPr>
              <a:t>          Lung Toxicity</a:t>
            </a:r>
          </a:p>
        </p:txBody>
      </p:sp>
      <p:sp>
        <p:nvSpPr>
          <p:cNvPr id="52" name="Rectangle: Rounded Corners 51"/>
          <p:cNvSpPr/>
          <p:nvPr/>
        </p:nvSpPr>
        <p:spPr>
          <a:xfrm>
            <a:off x="9113222" y="4868553"/>
            <a:ext cx="1676988"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b"/>
          <a:lstStyle/>
          <a:p>
            <a:r>
              <a:rPr lang="en-US" sz="2200" dirty="0">
                <a:solidFill>
                  <a:schemeClr val="tx1"/>
                </a:solidFill>
              </a:rPr>
              <a:t>                             </a:t>
            </a:r>
          </a:p>
          <a:p>
            <a:r>
              <a:rPr lang="en-US" sz="2200" dirty="0">
                <a:solidFill>
                  <a:schemeClr val="tx1"/>
                </a:solidFill>
              </a:rPr>
              <a:t>                </a:t>
            </a:r>
          </a:p>
          <a:p>
            <a:r>
              <a:rPr lang="en-US" sz="2200" dirty="0">
                <a:solidFill>
                  <a:schemeClr val="tx1"/>
                </a:solidFill>
              </a:rPr>
              <a:t>         </a:t>
            </a:r>
            <a:r>
              <a:rPr lang="en-US" sz="2200" b="1" dirty="0">
                <a:solidFill>
                  <a:schemeClr val="tx1"/>
                </a:solidFill>
              </a:rPr>
              <a:t>Colitis</a:t>
            </a:r>
          </a:p>
        </p:txBody>
      </p:sp>
      <p:sp>
        <p:nvSpPr>
          <p:cNvPr id="28" name="Rectangle: Rounded Corners 27"/>
          <p:cNvSpPr/>
          <p:nvPr/>
        </p:nvSpPr>
        <p:spPr>
          <a:xfrm>
            <a:off x="3466657" y="4101943"/>
            <a:ext cx="1605507"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b"/>
          <a:lstStyle/>
          <a:p>
            <a:r>
              <a:rPr lang="en-US" sz="2200" dirty="0">
                <a:solidFill>
                  <a:schemeClr val="tx1"/>
                </a:solidFill>
              </a:rPr>
              <a:t>         </a:t>
            </a:r>
            <a:r>
              <a:rPr lang="en-US" sz="2200" b="1" dirty="0">
                <a:solidFill>
                  <a:schemeClr val="tx1"/>
                </a:solidFill>
              </a:rPr>
              <a:t>AFib</a:t>
            </a:r>
            <a:r>
              <a:rPr lang="en-US" sz="2200" dirty="0">
                <a:solidFill>
                  <a:schemeClr val="tx1"/>
                </a:solidFill>
              </a:rPr>
              <a:t>  </a:t>
            </a:r>
          </a:p>
        </p:txBody>
      </p:sp>
      <p:sp>
        <p:nvSpPr>
          <p:cNvPr id="30" name="Rectangle: Rounded Corners 29"/>
          <p:cNvSpPr/>
          <p:nvPr/>
        </p:nvSpPr>
        <p:spPr>
          <a:xfrm>
            <a:off x="5209368" y="4101943"/>
            <a:ext cx="1933295" cy="621615"/>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b"/>
          <a:lstStyle/>
          <a:p>
            <a:pPr algn="ctr"/>
            <a:r>
              <a:rPr lang="en-US" sz="2200" dirty="0">
                <a:solidFill>
                  <a:schemeClr val="tx1"/>
                </a:solidFill>
              </a:rPr>
              <a:t>    </a:t>
            </a:r>
            <a:r>
              <a:rPr lang="en-US" sz="2200" b="1" dirty="0">
                <a:solidFill>
                  <a:schemeClr val="tx1"/>
                </a:solidFill>
              </a:rPr>
              <a:t>Bleeding</a:t>
            </a:r>
          </a:p>
        </p:txBody>
      </p:sp>
      <p:sp>
        <p:nvSpPr>
          <p:cNvPr id="32" name="Rectangle: Rounded Corners 31"/>
          <p:cNvSpPr/>
          <p:nvPr/>
        </p:nvSpPr>
        <p:spPr>
          <a:xfrm>
            <a:off x="7705034" y="4087354"/>
            <a:ext cx="3996083" cy="655035"/>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200" b="1" dirty="0">
                <a:solidFill>
                  <a:schemeClr val="tx1"/>
                </a:solidFill>
              </a:rPr>
              <a:t>Anticoagulant or Antiplatelet</a:t>
            </a:r>
          </a:p>
        </p:txBody>
      </p:sp>
      <p:pic>
        <p:nvPicPr>
          <p:cNvPr id="19" name="Picture 18"/>
          <p:cNvPicPr>
            <a:picLocks noChangeAspect="1"/>
          </p:cNvPicPr>
          <p:nvPr/>
        </p:nvPicPr>
        <p:blipFill>
          <a:blip r:embed="rId3" cstate="print"/>
          <a:stretch>
            <a:fillRect/>
          </a:stretch>
        </p:blipFill>
        <p:spPr>
          <a:xfrm>
            <a:off x="5366321" y="4218659"/>
            <a:ext cx="331043" cy="418673"/>
          </a:xfrm>
          <a:prstGeom prst="rect">
            <a:avLst/>
          </a:prstGeom>
        </p:spPr>
      </p:pic>
      <p:pic>
        <p:nvPicPr>
          <p:cNvPr id="24" name="Picture 23"/>
          <p:cNvPicPr>
            <a:picLocks noChangeAspect="1"/>
          </p:cNvPicPr>
          <p:nvPr/>
        </p:nvPicPr>
        <p:blipFill>
          <a:blip r:embed="rId4" cstate="print"/>
          <a:stretch>
            <a:fillRect/>
          </a:stretch>
        </p:blipFill>
        <p:spPr>
          <a:xfrm>
            <a:off x="3550981" y="5670792"/>
            <a:ext cx="569868" cy="482196"/>
          </a:xfrm>
          <a:prstGeom prst="rect">
            <a:avLst/>
          </a:prstGeom>
        </p:spPr>
      </p:pic>
      <p:pic>
        <p:nvPicPr>
          <p:cNvPr id="22" name="Picture 21"/>
          <p:cNvPicPr>
            <a:picLocks noChangeAspect="1"/>
          </p:cNvPicPr>
          <p:nvPr/>
        </p:nvPicPr>
        <p:blipFill>
          <a:blip r:embed="rId5" cstate="print"/>
          <a:stretch>
            <a:fillRect/>
          </a:stretch>
        </p:blipFill>
        <p:spPr>
          <a:xfrm>
            <a:off x="3581350" y="4972833"/>
            <a:ext cx="573366" cy="421022"/>
          </a:xfrm>
          <a:prstGeom prst="rect">
            <a:avLst/>
          </a:prstGeom>
        </p:spPr>
      </p:pic>
      <p:pic>
        <p:nvPicPr>
          <p:cNvPr id="20" name="Picture 19"/>
          <p:cNvPicPr>
            <a:picLocks noChangeAspect="1"/>
          </p:cNvPicPr>
          <p:nvPr/>
        </p:nvPicPr>
        <p:blipFill>
          <a:blip r:embed="rId6" cstate="print"/>
          <a:stretch>
            <a:fillRect/>
          </a:stretch>
        </p:blipFill>
        <p:spPr>
          <a:xfrm>
            <a:off x="6340783" y="4949496"/>
            <a:ext cx="567132" cy="470669"/>
          </a:xfrm>
          <a:prstGeom prst="rect">
            <a:avLst/>
          </a:prstGeom>
        </p:spPr>
      </p:pic>
      <p:pic>
        <p:nvPicPr>
          <p:cNvPr id="23" name="Picture 22"/>
          <p:cNvPicPr>
            <a:picLocks noChangeAspect="1"/>
          </p:cNvPicPr>
          <p:nvPr/>
        </p:nvPicPr>
        <p:blipFill>
          <a:blip r:embed="rId7" cstate="print"/>
          <a:stretch>
            <a:fillRect/>
          </a:stretch>
        </p:blipFill>
        <p:spPr>
          <a:xfrm>
            <a:off x="9318162" y="4933086"/>
            <a:ext cx="442238" cy="539830"/>
          </a:xfrm>
          <a:prstGeom prst="rect">
            <a:avLst/>
          </a:prstGeom>
        </p:spPr>
      </p:pic>
      <p:pic>
        <p:nvPicPr>
          <p:cNvPr id="21" name="Picture 20"/>
          <p:cNvPicPr>
            <a:picLocks noChangeAspect="1"/>
          </p:cNvPicPr>
          <p:nvPr/>
        </p:nvPicPr>
        <p:blipFill>
          <a:blip r:embed="rId8" cstate="print"/>
          <a:stretch>
            <a:fillRect/>
          </a:stretch>
        </p:blipFill>
        <p:spPr>
          <a:xfrm>
            <a:off x="3638377" y="4168625"/>
            <a:ext cx="482472" cy="495512"/>
          </a:xfrm>
          <a:prstGeom prst="rect">
            <a:avLst/>
          </a:prstGeom>
        </p:spPr>
      </p:pic>
      <p:sp>
        <p:nvSpPr>
          <p:cNvPr id="14" name="Rectangle 13"/>
          <p:cNvSpPr/>
          <p:nvPr/>
        </p:nvSpPr>
        <p:spPr>
          <a:xfrm>
            <a:off x="892701" y="2058356"/>
            <a:ext cx="10993240" cy="898152"/>
          </a:xfrm>
          <a:prstGeom prst="rect">
            <a:avLst/>
          </a:prstGeom>
          <a:solidFill>
            <a:schemeClr val="accent3">
              <a:lumMod val="20000"/>
              <a:lumOff val="80000"/>
              <a:alpha val="1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9606699" cy="1325563"/>
          </a:xfrm>
        </p:spPr>
        <p:txBody>
          <a:bodyPr>
            <a:normAutofit/>
          </a:bodyPr>
          <a:lstStyle/>
          <a:p>
            <a:r>
              <a:rPr lang="en-US" sz="3600" b="1" dirty="0"/>
              <a:t>Balance Exposure to Prior Therapy with Comorbid Conditions to Guide Treatment Selection</a:t>
            </a:r>
          </a:p>
        </p:txBody>
      </p:sp>
      <p:sp>
        <p:nvSpPr>
          <p:cNvPr id="10" name="Rectangle 9"/>
          <p:cNvSpPr/>
          <p:nvPr/>
        </p:nvSpPr>
        <p:spPr>
          <a:xfrm>
            <a:off x="838200" y="1570879"/>
            <a:ext cx="2855333" cy="461665"/>
          </a:xfrm>
          <a:prstGeom prst="rect">
            <a:avLst/>
          </a:prstGeom>
        </p:spPr>
        <p:txBody>
          <a:bodyPr wrap="none">
            <a:spAutoFit/>
          </a:bodyPr>
          <a:lstStyle/>
          <a:p>
            <a:r>
              <a:rPr lang="en-US" sz="2400" i="1" dirty="0"/>
              <a:t>Treatment guided by:</a:t>
            </a:r>
          </a:p>
        </p:txBody>
      </p:sp>
      <p:sp>
        <p:nvSpPr>
          <p:cNvPr id="11" name="Rectangle 10"/>
          <p:cNvSpPr/>
          <p:nvPr/>
        </p:nvSpPr>
        <p:spPr>
          <a:xfrm>
            <a:off x="895350" y="2058356"/>
            <a:ext cx="1771895" cy="430887"/>
          </a:xfrm>
          <a:prstGeom prst="rect">
            <a:avLst/>
          </a:prstGeom>
        </p:spPr>
        <p:txBody>
          <a:bodyPr wrap="none">
            <a:spAutoFit/>
          </a:bodyPr>
          <a:lstStyle/>
          <a:p>
            <a:r>
              <a:rPr lang="en-US" sz="2200" b="1" dirty="0"/>
              <a:t>Prior Therapy</a:t>
            </a:r>
          </a:p>
        </p:txBody>
      </p:sp>
      <p:sp>
        <p:nvSpPr>
          <p:cNvPr id="12" name="Rectangle 11"/>
          <p:cNvSpPr/>
          <p:nvPr/>
        </p:nvSpPr>
        <p:spPr>
          <a:xfrm>
            <a:off x="892702" y="3043014"/>
            <a:ext cx="4109302" cy="430887"/>
          </a:xfrm>
          <a:prstGeom prst="rect">
            <a:avLst/>
          </a:prstGeom>
        </p:spPr>
        <p:txBody>
          <a:bodyPr wrap="square">
            <a:spAutoFit/>
          </a:bodyPr>
          <a:lstStyle/>
          <a:p>
            <a:r>
              <a:rPr lang="en-US" sz="2200" b="1" dirty="0"/>
              <a:t>Presence of Comorbidities</a:t>
            </a:r>
          </a:p>
        </p:txBody>
      </p:sp>
      <p:sp>
        <p:nvSpPr>
          <p:cNvPr id="13" name="Rectangle 12"/>
          <p:cNvSpPr/>
          <p:nvPr/>
        </p:nvSpPr>
        <p:spPr>
          <a:xfrm>
            <a:off x="895349" y="2533024"/>
            <a:ext cx="10653075" cy="430887"/>
          </a:xfrm>
          <a:prstGeom prst="rect">
            <a:avLst/>
          </a:prstGeom>
        </p:spPr>
        <p:txBody>
          <a:bodyPr wrap="square">
            <a:spAutoFit/>
          </a:bodyPr>
          <a:lstStyle/>
          <a:p>
            <a:r>
              <a:rPr lang="en-US" sz="2200" dirty="0"/>
              <a:t>Patients who </a:t>
            </a:r>
            <a:r>
              <a:rPr lang="en-US" sz="2200" b="1" dirty="0"/>
              <a:t>relapse after </a:t>
            </a:r>
            <a:r>
              <a:rPr lang="en-US" sz="2200" dirty="0"/>
              <a:t>ibrutinib and/or idelalisib can be treated with venetoclax </a:t>
            </a:r>
          </a:p>
        </p:txBody>
      </p:sp>
      <p:sp>
        <p:nvSpPr>
          <p:cNvPr id="16" name="Rectangle 15"/>
          <p:cNvSpPr/>
          <p:nvPr/>
        </p:nvSpPr>
        <p:spPr>
          <a:xfrm>
            <a:off x="892701" y="3495104"/>
            <a:ext cx="10655723" cy="461665"/>
          </a:xfrm>
          <a:prstGeom prst="rect">
            <a:avLst/>
          </a:prstGeom>
        </p:spPr>
        <p:txBody>
          <a:bodyPr wrap="square">
            <a:spAutoFit/>
          </a:bodyPr>
          <a:lstStyle/>
          <a:p>
            <a:r>
              <a:rPr lang="en-US" sz="2400" dirty="0"/>
              <a:t>Comorbidities guide therapy if patients </a:t>
            </a:r>
            <a:r>
              <a:rPr lang="en-US" sz="2400" b="1" dirty="0"/>
              <a:t>do not have prior exposure </a:t>
            </a:r>
            <a:r>
              <a:rPr lang="en-US" sz="2400" dirty="0"/>
              <a:t>to newer agents</a:t>
            </a:r>
          </a:p>
        </p:txBody>
      </p:sp>
      <p:sp>
        <p:nvSpPr>
          <p:cNvPr id="27" name="Rectangle: Rounded Corners 26"/>
          <p:cNvSpPr/>
          <p:nvPr/>
        </p:nvSpPr>
        <p:spPr>
          <a:xfrm>
            <a:off x="1017687" y="4101943"/>
            <a:ext cx="1702024" cy="604363"/>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200" b="1" dirty="0">
                <a:solidFill>
                  <a:schemeClr val="tx1"/>
                </a:solidFill>
              </a:rPr>
              <a:t>Ibrutinib</a:t>
            </a:r>
          </a:p>
        </p:txBody>
      </p:sp>
      <p:sp>
        <p:nvSpPr>
          <p:cNvPr id="33" name="Arrow: Right 32"/>
          <p:cNvSpPr/>
          <p:nvPr/>
        </p:nvSpPr>
        <p:spPr>
          <a:xfrm>
            <a:off x="2911722" y="4232229"/>
            <a:ext cx="388342" cy="34995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
        <p:nvSpPr>
          <p:cNvPr id="42" name="Arrow: Right 41"/>
          <p:cNvSpPr/>
          <p:nvPr/>
        </p:nvSpPr>
        <p:spPr>
          <a:xfrm>
            <a:off x="7258511" y="4224250"/>
            <a:ext cx="388342" cy="34995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
        <p:nvSpPr>
          <p:cNvPr id="48" name="Arrow: Right 47"/>
          <p:cNvSpPr/>
          <p:nvPr/>
        </p:nvSpPr>
        <p:spPr>
          <a:xfrm>
            <a:off x="2911722" y="4972833"/>
            <a:ext cx="388342" cy="34995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
        <p:nvSpPr>
          <p:cNvPr id="56" name="Arrow: Right 55"/>
          <p:cNvSpPr/>
          <p:nvPr/>
        </p:nvSpPr>
        <p:spPr>
          <a:xfrm>
            <a:off x="2909168" y="5717417"/>
            <a:ext cx="388342" cy="34995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
        <p:nvSpPr>
          <p:cNvPr id="57" name="TextBox 56"/>
          <p:cNvSpPr txBox="1"/>
          <p:nvPr/>
        </p:nvSpPr>
        <p:spPr>
          <a:xfrm>
            <a:off x="835550" y="6286783"/>
            <a:ext cx="11051650" cy="461665"/>
          </a:xfrm>
          <a:prstGeom prst="rect">
            <a:avLst/>
          </a:prstGeom>
          <a:noFill/>
        </p:spPr>
        <p:txBody>
          <a:bodyPr wrap="square" rtlCol="0">
            <a:spAutoFit/>
          </a:bodyPr>
          <a:lstStyle/>
          <a:p>
            <a:r>
              <a:rPr lang="en-US" sz="1200" dirty="0"/>
              <a:t>Imbruvica [prescribing information]. Sunnyvale, CA</a:t>
            </a:r>
            <a:r>
              <a:rPr lang="en-US" sz="1200" dirty="0" smtClean="0"/>
              <a:t>: Pharmacyclics</a:t>
            </a:r>
            <a:r>
              <a:rPr lang="en-US" sz="1200" dirty="0"/>
              <a:t>, LLC </a:t>
            </a:r>
            <a:r>
              <a:rPr lang="en-US" sz="1200" dirty="0" smtClean="0"/>
              <a:t>2016.; </a:t>
            </a:r>
            <a:r>
              <a:rPr lang="en-US" sz="1200" dirty="0"/>
              <a:t>Zydelig [prescribing information]. Foster City, CA</a:t>
            </a:r>
            <a:r>
              <a:rPr lang="en-US" sz="1200" dirty="0" smtClean="0"/>
              <a:t>: Gilead </a:t>
            </a:r>
            <a:r>
              <a:rPr lang="en-US" sz="1200" dirty="0"/>
              <a:t>Sciences, Inc. </a:t>
            </a:r>
            <a:r>
              <a:rPr lang="en-US" sz="1200" dirty="0" smtClean="0"/>
              <a:t>2014</a:t>
            </a:r>
            <a:r>
              <a:rPr lang="en-US" sz="1200" dirty="0"/>
              <a:t>.; VENCLEXTA [prescribing information]. North Chicago, IL</a:t>
            </a:r>
            <a:r>
              <a:rPr lang="en-US" sz="1200" dirty="0" smtClean="0"/>
              <a:t>: AbbVie </a:t>
            </a:r>
            <a:r>
              <a:rPr lang="en-US" sz="1200" dirty="0"/>
              <a:t>Inc. </a:t>
            </a:r>
            <a:r>
              <a:rPr lang="en-US" sz="1200" dirty="0" smtClean="0"/>
              <a:t>2016.</a:t>
            </a:r>
            <a:endParaRPr lang="en-US" sz="1200" dirty="0"/>
          </a:p>
        </p:txBody>
      </p:sp>
    </p:spTree>
    <p:extLst>
      <p:ext uri="{BB962C8B-B14F-4D97-AF65-F5344CB8AC3E}">
        <p14:creationId xmlns:p14="http://schemas.microsoft.com/office/powerpoint/2010/main" val="446812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098"/>
            <a:ext cx="10515600" cy="5887649"/>
          </a:xfrm>
        </p:spPr>
        <p:txBody>
          <a:bodyPr>
            <a:noAutofit/>
          </a:bodyPr>
          <a:lstStyle/>
          <a:p>
            <a:r>
              <a:rPr lang="en-US" dirty="0" smtClean="0"/>
              <a:t>Learners </a:t>
            </a:r>
            <a:r>
              <a:rPr lang="en-US" dirty="0"/>
              <a:t>are welcome to use and share these slides in full or in part for educational purposes in noncommercial discussions with colleagues or </a:t>
            </a:r>
            <a:r>
              <a:rPr lang="en-US" dirty="0" smtClean="0"/>
              <a:t>patients</a:t>
            </a:r>
            <a:endParaRPr lang="en-US" dirty="0"/>
          </a:p>
          <a:p>
            <a:r>
              <a:rPr lang="en-US" dirty="0" smtClean="0"/>
              <a:t>The </a:t>
            </a:r>
            <a:r>
              <a:rPr lang="en-US" dirty="0"/>
              <a:t>materials presented may discuss uses and dosages for therapeutic products that have not been approved by the United States Food and Drug Administration. Readers should verify all information and data before treating patients or using any therapies described in these </a:t>
            </a:r>
            <a:r>
              <a:rPr lang="en-US" dirty="0" smtClean="0"/>
              <a:t>materials</a:t>
            </a:r>
            <a:endParaRPr lang="en-US" dirty="0"/>
          </a:p>
          <a:p>
            <a:r>
              <a:rPr lang="en-US" dirty="0" smtClean="0"/>
              <a:t>The </a:t>
            </a:r>
            <a:r>
              <a:rPr lang="en-US" dirty="0"/>
              <a:t>materials published reflect the views of the authors and not those of MediCom Worldwide, Inc. or the companies providing educational grant </a:t>
            </a:r>
            <a:r>
              <a:rPr lang="en-US" dirty="0" smtClean="0"/>
              <a:t>support</a:t>
            </a:r>
            <a:endParaRPr lang="en-US" dirty="0"/>
          </a:p>
          <a:p>
            <a:r>
              <a:rPr lang="en-US" dirty="0" smtClean="0"/>
              <a:t>These </a:t>
            </a:r>
            <a:r>
              <a:rPr lang="en-US" dirty="0"/>
              <a:t>slides may not be published, posted online, or used in commercial </a:t>
            </a:r>
            <a:r>
              <a:rPr lang="en-US" dirty="0" smtClean="0"/>
              <a:t>presentations</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438695"/>
            <a:ext cx="9333322" cy="1156830"/>
          </a:xfrm>
        </p:spPr>
        <p:txBody>
          <a:bodyPr>
            <a:normAutofit/>
          </a:bodyPr>
          <a:lstStyle/>
          <a:p>
            <a:r>
              <a:rPr lang="en-US" sz="3600" b="1" dirty="0"/>
              <a:t>NCCN Updated their Guidelines for Relapsed/Refractory CLL in September 2016</a:t>
            </a:r>
          </a:p>
        </p:txBody>
      </p:sp>
      <p:sp>
        <p:nvSpPr>
          <p:cNvPr id="8" name="TextBox 16"/>
          <p:cNvSpPr txBox="1">
            <a:spLocks noChangeArrowheads="1"/>
          </p:cNvSpPr>
          <p:nvPr/>
        </p:nvSpPr>
        <p:spPr bwMode="auto">
          <a:xfrm>
            <a:off x="909217" y="6487766"/>
            <a:ext cx="7815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a:r>
              <a:rPr lang="en-US" sz="1200" dirty="0">
                <a:latin typeface="+mn-lt"/>
              </a:rPr>
              <a:t>NCCN Clinical Practice Guidelines in Oncology. Chronic Lymphocytic Leukemia. Version 1.2017</a:t>
            </a:r>
            <a:endParaRPr lang="en-US" altLang="en-US" sz="1200" dirty="0">
              <a:latin typeface="+mn-lt"/>
              <a:cs typeface="Arial" pitchFamily="34" charset="0"/>
            </a:endParaRPr>
          </a:p>
        </p:txBody>
      </p:sp>
      <p:sp>
        <p:nvSpPr>
          <p:cNvPr id="3" name="TextBox 2"/>
          <p:cNvSpPr txBox="1"/>
          <p:nvPr/>
        </p:nvSpPr>
        <p:spPr>
          <a:xfrm>
            <a:off x="933450" y="1680247"/>
            <a:ext cx="10990592"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400" dirty="0"/>
              <a:t>del(17p)-Positive Disease:</a:t>
            </a:r>
          </a:p>
        </p:txBody>
      </p:sp>
      <p:sp>
        <p:nvSpPr>
          <p:cNvPr id="13" name="Rectangle 12"/>
          <p:cNvSpPr/>
          <p:nvPr/>
        </p:nvSpPr>
        <p:spPr>
          <a:xfrm>
            <a:off x="923925" y="2256213"/>
            <a:ext cx="5025272" cy="1890438"/>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r>
              <a:rPr lang="en-US" sz="2400" dirty="0">
                <a:solidFill>
                  <a:schemeClr val="tx1"/>
                </a:solidFill>
              </a:rPr>
              <a:t>Panel </a:t>
            </a:r>
            <a:r>
              <a:rPr lang="en-US" sz="2400" b="1" dirty="0">
                <a:solidFill>
                  <a:schemeClr val="tx1"/>
                </a:solidFill>
              </a:rPr>
              <a:t>no longer recommends fludarabine-based chemoimmunotherapy in 1</a:t>
            </a:r>
            <a:r>
              <a:rPr lang="en-US" sz="2400" b="1" baseline="30000" dirty="0">
                <a:solidFill>
                  <a:schemeClr val="tx1"/>
                </a:solidFill>
              </a:rPr>
              <a:t>st</a:t>
            </a:r>
            <a:r>
              <a:rPr lang="en-US" sz="2400" b="1" dirty="0">
                <a:solidFill>
                  <a:schemeClr val="tx1"/>
                </a:solidFill>
              </a:rPr>
              <a:t>-line</a:t>
            </a:r>
            <a:endParaRPr lang="en-US" sz="2400" dirty="0">
              <a:solidFill>
                <a:schemeClr val="tx1"/>
              </a:solidFill>
            </a:endParaRPr>
          </a:p>
          <a:p>
            <a:pPr marL="342900" indent="-342900">
              <a:buFont typeface="Arial" panose="020B0604020202020204" pitchFamily="34" charset="0"/>
              <a:buChar char="•"/>
            </a:pPr>
            <a:r>
              <a:rPr lang="en-US" sz="2000" dirty="0">
                <a:solidFill>
                  <a:schemeClr val="tx1"/>
                </a:solidFill>
              </a:rPr>
              <a:t>Disagreed on obinutuzumab + chlorambucil </a:t>
            </a:r>
          </a:p>
          <a:p>
            <a:pPr marL="342900" indent="-342900">
              <a:buFont typeface="Arial" panose="020B0604020202020204" pitchFamily="34" charset="0"/>
              <a:buChar char="•"/>
            </a:pPr>
            <a:r>
              <a:rPr lang="en-US" sz="2000" dirty="0">
                <a:solidFill>
                  <a:schemeClr val="tx1"/>
                </a:solidFill>
              </a:rPr>
              <a:t>Favor non-chemo (ibrutinib or immuno)</a:t>
            </a:r>
          </a:p>
        </p:txBody>
      </p:sp>
      <p:pic>
        <p:nvPicPr>
          <p:cNvPr id="14" name="Picture 13"/>
          <p:cNvPicPr>
            <a:picLocks noChangeAspect="1"/>
          </p:cNvPicPr>
          <p:nvPr/>
        </p:nvPicPr>
        <p:blipFill>
          <a:blip r:embed="rId3" cstate="print"/>
          <a:stretch>
            <a:fillRect/>
          </a:stretch>
        </p:blipFill>
        <p:spPr>
          <a:xfrm>
            <a:off x="6042681" y="2256212"/>
            <a:ext cx="5881362" cy="1890438"/>
          </a:xfrm>
          <a:prstGeom prst="rect">
            <a:avLst/>
          </a:prstGeom>
          <a:ln>
            <a:solidFill>
              <a:schemeClr val="tx1"/>
            </a:solidFill>
          </a:ln>
        </p:spPr>
      </p:pic>
      <p:sp>
        <p:nvSpPr>
          <p:cNvPr id="16" name="Rectangle 15"/>
          <p:cNvSpPr/>
          <p:nvPr/>
        </p:nvSpPr>
        <p:spPr>
          <a:xfrm>
            <a:off x="923925" y="4260951"/>
            <a:ext cx="11000116" cy="896002"/>
          </a:xfrm>
          <a:prstGeom prst="rect">
            <a:avLst/>
          </a:prstGeom>
          <a:solidFill>
            <a:schemeClr val="bg1"/>
          </a:solidFill>
          <a:ln>
            <a:noFill/>
          </a:ln>
        </p:spPr>
        <p:style>
          <a:lnRef idx="0">
            <a:schemeClr val="dk1"/>
          </a:lnRef>
          <a:fillRef idx="3">
            <a:schemeClr val="dk1"/>
          </a:fillRef>
          <a:effectRef idx="3">
            <a:schemeClr val="dk1"/>
          </a:effectRef>
          <a:fontRef idx="minor">
            <a:schemeClr val="lt1"/>
          </a:fontRef>
        </p:style>
        <p:txBody>
          <a:bodyPr rtlCol="0" anchor="ctr"/>
          <a:lstStyle/>
          <a:p>
            <a:r>
              <a:rPr lang="en-US" sz="2400" dirty="0">
                <a:solidFill>
                  <a:schemeClr val="tx1"/>
                </a:solidFill>
              </a:rPr>
              <a:t>Category 2A recommendation for </a:t>
            </a:r>
            <a:r>
              <a:rPr lang="en-US" sz="2400" b="1" dirty="0">
                <a:solidFill>
                  <a:schemeClr val="tx1"/>
                </a:solidFill>
              </a:rPr>
              <a:t>ibrutinib, idelalisib or venetoclax </a:t>
            </a:r>
            <a:r>
              <a:rPr lang="en-US" sz="2400" dirty="0">
                <a:solidFill>
                  <a:schemeClr val="tx1"/>
                </a:solidFill>
              </a:rPr>
              <a:t>in </a:t>
            </a:r>
            <a:r>
              <a:rPr lang="en-US" sz="2400" b="1" dirty="0">
                <a:solidFill>
                  <a:schemeClr val="tx1"/>
                </a:solidFill>
              </a:rPr>
              <a:t>R/R CLL</a:t>
            </a:r>
            <a:endParaRPr lang="en-US" sz="2400" dirty="0">
              <a:solidFill>
                <a:schemeClr val="tx1"/>
              </a:solidFill>
            </a:endParaRPr>
          </a:p>
          <a:p>
            <a:pPr marL="342900" indent="-342900">
              <a:buFont typeface="Arial" panose="020B0604020202020204" pitchFamily="34" charset="0"/>
              <a:buChar char="•"/>
            </a:pPr>
            <a:r>
              <a:rPr lang="en-US" sz="2000" dirty="0">
                <a:solidFill>
                  <a:schemeClr val="tx1"/>
                </a:solidFill>
              </a:rPr>
              <a:t>Ibrutinib or idelalisib + rituximab if not previously treated with kinase inhibitor</a:t>
            </a:r>
          </a:p>
        </p:txBody>
      </p:sp>
      <p:sp>
        <p:nvSpPr>
          <p:cNvPr id="17" name="TextBox 16"/>
          <p:cNvSpPr txBox="1"/>
          <p:nvPr/>
        </p:nvSpPr>
        <p:spPr>
          <a:xfrm>
            <a:off x="923925" y="5271253"/>
            <a:ext cx="10990592"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400" dirty="0"/>
              <a:t>del(17p)-Negative Disease:</a:t>
            </a:r>
          </a:p>
        </p:txBody>
      </p:sp>
      <p:sp>
        <p:nvSpPr>
          <p:cNvPr id="18" name="Rectangle 17"/>
          <p:cNvSpPr/>
          <p:nvPr/>
        </p:nvSpPr>
        <p:spPr>
          <a:xfrm>
            <a:off x="914401" y="5847218"/>
            <a:ext cx="11000116" cy="620061"/>
          </a:xfrm>
          <a:prstGeom prst="rect">
            <a:avLst/>
          </a:prstGeom>
          <a:solidFill>
            <a:schemeClr val="bg1"/>
          </a:solidFill>
          <a:ln>
            <a:noFill/>
          </a:ln>
        </p:spPr>
        <p:style>
          <a:lnRef idx="0">
            <a:schemeClr val="dk1"/>
          </a:lnRef>
          <a:fillRef idx="3">
            <a:schemeClr val="dk1"/>
          </a:fillRef>
          <a:effectRef idx="3">
            <a:schemeClr val="dk1"/>
          </a:effectRef>
          <a:fontRef idx="minor">
            <a:schemeClr val="lt1"/>
          </a:fontRef>
        </p:style>
        <p:txBody>
          <a:bodyPr rtlCol="0" anchor="ctr"/>
          <a:lstStyle/>
          <a:p>
            <a:r>
              <a:rPr lang="en-US" sz="2400" dirty="0">
                <a:solidFill>
                  <a:schemeClr val="tx1"/>
                </a:solidFill>
              </a:rPr>
              <a:t>I</a:t>
            </a:r>
            <a:r>
              <a:rPr lang="en-US" sz="2400" b="1" dirty="0">
                <a:solidFill>
                  <a:schemeClr val="tx1"/>
                </a:solidFill>
              </a:rPr>
              <a:t>brutinib or idelalisib + rituximab </a:t>
            </a:r>
            <a:r>
              <a:rPr lang="en-US" sz="2400" dirty="0">
                <a:solidFill>
                  <a:schemeClr val="tx1"/>
                </a:solidFill>
              </a:rPr>
              <a:t>for treatment at relapse in all subgroups</a:t>
            </a:r>
          </a:p>
        </p:txBody>
      </p:sp>
    </p:spTree>
    <p:extLst>
      <p:ext uri="{BB962C8B-B14F-4D97-AF65-F5344CB8AC3E}">
        <p14:creationId xmlns:p14="http://schemas.microsoft.com/office/powerpoint/2010/main" val="30124171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96"/>
            <a:ext cx="10515600" cy="877523"/>
          </a:xfrm>
        </p:spPr>
        <p:txBody>
          <a:bodyPr>
            <a:normAutofit/>
          </a:bodyPr>
          <a:lstStyle/>
          <a:p>
            <a:r>
              <a:rPr lang="en-US" sz="2400" dirty="0"/>
              <a:t>Modifying the treatment regimen to optimize safety and efficacy</a:t>
            </a:r>
          </a:p>
          <a:p>
            <a:r>
              <a:rPr lang="en-US" sz="2400" dirty="0"/>
              <a:t>Managing </a:t>
            </a:r>
            <a:r>
              <a:rPr lang="en-US" sz="2400" b="1" dirty="0"/>
              <a:t>interactions</a:t>
            </a:r>
            <a:r>
              <a:rPr lang="en-US" sz="2400" dirty="0"/>
              <a:t> with </a:t>
            </a:r>
            <a:r>
              <a:rPr lang="en-US" sz="2400" b="1" dirty="0"/>
              <a:t>concomitant medications </a:t>
            </a:r>
            <a:r>
              <a:rPr lang="en-US" sz="2400" dirty="0"/>
              <a:t>is critical</a:t>
            </a:r>
          </a:p>
        </p:txBody>
      </p:sp>
      <p:sp>
        <p:nvSpPr>
          <p:cNvPr id="5" name="Title 1"/>
          <p:cNvSpPr>
            <a:spLocks noGrp="1"/>
          </p:cNvSpPr>
          <p:nvPr>
            <p:ph type="title"/>
          </p:nvPr>
        </p:nvSpPr>
        <p:spPr>
          <a:xfrm>
            <a:off x="848710" y="480736"/>
            <a:ext cx="9535885" cy="1051907"/>
          </a:xfrm>
        </p:spPr>
        <p:txBody>
          <a:bodyPr>
            <a:noAutofit/>
          </a:bodyPr>
          <a:lstStyle/>
          <a:p>
            <a:r>
              <a:rPr lang="en-US" sz="3600" b="1" dirty="0"/>
              <a:t>Pharmacists Evaluate Drug Metabolism and Transport to Manage Drug-Drug Interactions</a:t>
            </a:r>
          </a:p>
        </p:txBody>
      </p:sp>
      <p:graphicFrame>
        <p:nvGraphicFramePr>
          <p:cNvPr id="6" name="Table 5"/>
          <p:cNvGraphicFramePr>
            <a:graphicFrameLocks noGrp="1"/>
          </p:cNvGraphicFramePr>
          <p:nvPr>
            <p:extLst>
              <p:ext uri="{D42A27DB-BD31-4B8C-83A1-F6EECF244321}">
                <p14:modId xmlns:p14="http://schemas.microsoft.com/office/powerpoint/2010/main" val="2948052382"/>
              </p:ext>
            </p:extLst>
          </p:nvPr>
        </p:nvGraphicFramePr>
        <p:xfrm>
          <a:off x="990603" y="2596698"/>
          <a:ext cx="9830229" cy="3231991"/>
        </p:xfrm>
        <a:graphic>
          <a:graphicData uri="http://schemas.openxmlformats.org/drawingml/2006/table">
            <a:tbl>
              <a:tblPr firstRow="1" bandRow="1">
                <a:tableStyleId>{2D5ABB26-0587-4C30-8999-92F81FD0307C}</a:tableStyleId>
              </a:tblPr>
              <a:tblGrid>
                <a:gridCol w="1682651">
                  <a:extLst>
                    <a:ext uri="{9D8B030D-6E8A-4147-A177-3AD203B41FA5}">
                      <a16:colId xmlns="" xmlns:a16="http://schemas.microsoft.com/office/drawing/2014/main" val="20000"/>
                    </a:ext>
                  </a:extLst>
                </a:gridCol>
                <a:gridCol w="883076">
                  <a:extLst>
                    <a:ext uri="{9D8B030D-6E8A-4147-A177-3AD203B41FA5}">
                      <a16:colId xmlns="" xmlns:a16="http://schemas.microsoft.com/office/drawing/2014/main" val="20001"/>
                    </a:ext>
                  </a:extLst>
                </a:gridCol>
                <a:gridCol w="883076">
                  <a:extLst>
                    <a:ext uri="{9D8B030D-6E8A-4147-A177-3AD203B41FA5}">
                      <a16:colId xmlns="" xmlns:a16="http://schemas.microsoft.com/office/drawing/2014/main" val="20002"/>
                    </a:ext>
                  </a:extLst>
                </a:gridCol>
                <a:gridCol w="883076">
                  <a:extLst>
                    <a:ext uri="{9D8B030D-6E8A-4147-A177-3AD203B41FA5}">
                      <a16:colId xmlns="" xmlns:a16="http://schemas.microsoft.com/office/drawing/2014/main" val="20003"/>
                    </a:ext>
                  </a:extLst>
                </a:gridCol>
                <a:gridCol w="883076">
                  <a:extLst>
                    <a:ext uri="{9D8B030D-6E8A-4147-A177-3AD203B41FA5}">
                      <a16:colId xmlns="" xmlns:a16="http://schemas.microsoft.com/office/drawing/2014/main" val="20004"/>
                    </a:ext>
                  </a:extLst>
                </a:gridCol>
                <a:gridCol w="883076">
                  <a:extLst>
                    <a:ext uri="{9D8B030D-6E8A-4147-A177-3AD203B41FA5}">
                      <a16:colId xmlns="" xmlns:a16="http://schemas.microsoft.com/office/drawing/2014/main" val="20005"/>
                    </a:ext>
                  </a:extLst>
                </a:gridCol>
                <a:gridCol w="883076">
                  <a:extLst>
                    <a:ext uri="{9D8B030D-6E8A-4147-A177-3AD203B41FA5}">
                      <a16:colId xmlns="" xmlns:a16="http://schemas.microsoft.com/office/drawing/2014/main" val="20006"/>
                    </a:ext>
                  </a:extLst>
                </a:gridCol>
                <a:gridCol w="883076">
                  <a:extLst>
                    <a:ext uri="{9D8B030D-6E8A-4147-A177-3AD203B41FA5}">
                      <a16:colId xmlns="" xmlns:a16="http://schemas.microsoft.com/office/drawing/2014/main" val="20007"/>
                    </a:ext>
                  </a:extLst>
                </a:gridCol>
                <a:gridCol w="1966046">
                  <a:extLst>
                    <a:ext uri="{9D8B030D-6E8A-4147-A177-3AD203B41FA5}">
                      <a16:colId xmlns="" xmlns:a16="http://schemas.microsoft.com/office/drawing/2014/main" val="20008"/>
                    </a:ext>
                  </a:extLst>
                </a:gridCol>
              </a:tblGrid>
              <a:tr h="431800">
                <a:tc rowSpan="2">
                  <a:txBody>
                    <a:bodyPr/>
                    <a:lstStyle/>
                    <a:p>
                      <a:pPr algn="ctr"/>
                      <a:r>
                        <a:rPr lang="en-US" sz="2000" b="1" dirty="0"/>
                        <a:t>Drug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gridSpan="5">
                  <a:txBody>
                    <a:bodyPr/>
                    <a:lstStyle/>
                    <a:p>
                      <a:pPr algn="ctr"/>
                      <a:r>
                        <a:rPr lang="en-US" sz="2000" b="1" dirty="0"/>
                        <a:t>Cytochrome P450 Pathway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2">
                  <a:txBody>
                    <a:bodyPr/>
                    <a:lstStyle/>
                    <a:p>
                      <a:pPr algn="ctr"/>
                      <a:r>
                        <a:rPr lang="en-US" sz="2000" b="1" dirty="0"/>
                        <a:t>Transporters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hMerge="1">
                  <a:txBody>
                    <a:bodyPr/>
                    <a:lstStyle/>
                    <a:p>
                      <a:pPr algn="ctr"/>
                      <a:endParaRPr lang="en-US" dirty="0"/>
                    </a:p>
                  </a:txBody>
                  <a:tcPr/>
                </a:tc>
                <a:tc rowSpan="2">
                  <a:txBody>
                    <a:bodyPr/>
                    <a:lstStyle/>
                    <a:p>
                      <a:pPr algn="ctr"/>
                      <a:endParaRPr lang="en-US" sz="2400" b="1" dirty="0"/>
                    </a:p>
                    <a:p>
                      <a:pPr algn="ctr"/>
                      <a:r>
                        <a:rPr lang="en-US" sz="2400" b="1" dirty="0"/>
                        <a:t>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extLst>
                  <a:ext uri="{0D108BD9-81ED-4DB2-BD59-A6C34878D82A}">
                    <a16:rowId xmlns="" xmlns:a16="http://schemas.microsoft.com/office/drawing/2014/main" val="10000"/>
                  </a:ext>
                </a:extLst>
              </a:tr>
              <a:tr h="453231">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r>
                        <a:rPr lang="en-US" sz="2000" b="1" dirty="0"/>
                        <a:t>3A4/5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r>
                        <a:rPr lang="en-US" sz="2000" b="1" dirty="0"/>
                        <a:t>2C19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r>
                        <a:rPr lang="en-US" sz="2000" b="1" dirty="0"/>
                        <a:t>2C9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r>
                        <a:rPr lang="en-US" sz="2000" b="1" dirty="0"/>
                        <a:t>2C8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r>
                        <a:rPr lang="en-US" sz="2000" b="1" dirty="0"/>
                        <a:t>2C19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r>
                        <a:rPr lang="en-US" sz="2000" b="1" dirty="0"/>
                        <a:t>P-gly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r>
                        <a:rPr lang="en-US" sz="2000" b="1" dirty="0"/>
                        <a:t>BCRP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vMerge="1">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extLst>
                  <a:ext uri="{0D108BD9-81ED-4DB2-BD59-A6C34878D82A}">
                    <a16:rowId xmlns="" xmlns:a16="http://schemas.microsoft.com/office/drawing/2014/main" val="10001"/>
                  </a:ext>
                </a:extLst>
              </a:tr>
              <a:tr h="453231">
                <a:tc>
                  <a:txBody>
                    <a:bodyPr/>
                    <a:lstStyle/>
                    <a:p>
                      <a:pPr algn="ctr"/>
                      <a:r>
                        <a:rPr lang="en-US" sz="2000" b="1" dirty="0"/>
                        <a:t>Ibrutinib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chemeClr val="accent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53231">
                <a:tc>
                  <a:txBody>
                    <a:bodyPr/>
                    <a:lstStyle/>
                    <a:p>
                      <a:pPr algn="ctr"/>
                      <a:r>
                        <a:rPr lang="en-US" sz="2000" b="1" dirty="0"/>
                        <a:t>Idelalisib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chemeClr val="accent1"/>
                          </a:solidFill>
                        </a:rPr>
                        <a:t>▲</a:t>
                      </a:r>
                    </a:p>
                    <a:p>
                      <a:pPr algn="ctr"/>
                      <a:r>
                        <a:rPr lang="en-US" sz="3200" b="1" dirty="0">
                          <a:solidFill>
                            <a:srgbClr val="C00000"/>
                          </a:solidFill>
                        </a:rPr>
                        <a:t>X</a:t>
                      </a:r>
                      <a:r>
                        <a:rPr lang="en-US" sz="1800" b="0" baseline="-25000" dirty="0">
                          <a:solidFill>
                            <a:srgbClr val="C00000"/>
                          </a:solidFill>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rPr>
                        <a:t>X</a:t>
                      </a:r>
                      <a:r>
                        <a:rPr lang="en-US" sz="2000" b="0" baseline="-25000" dirty="0">
                          <a:solidFill>
                            <a:srgbClr val="C00000"/>
                          </a:solidFill>
                        </a:rPr>
                        <a:t>Weak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rPr>
                        <a:t>X</a:t>
                      </a:r>
                      <a:r>
                        <a:rPr lang="en-US" sz="2000" b="0" baseline="-25000" dirty="0">
                          <a:solidFill>
                            <a:srgbClr val="C00000"/>
                          </a:solidFill>
                        </a:rPr>
                        <a:t>Weak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a:t>
                      </a:r>
                      <a:r>
                        <a:rPr lang="en-US" sz="2000" b="1" dirty="0"/>
                        <a:t>UGT1A4</a:t>
                      </a:r>
                    </a:p>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62769">
                <a:tc>
                  <a:txBody>
                    <a:bodyPr/>
                    <a:lstStyle/>
                    <a:p>
                      <a:pPr algn="ctr"/>
                      <a:r>
                        <a:rPr lang="en-US" sz="2000" b="1" dirty="0"/>
                        <a:t>Venetoclax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chemeClr val="accent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rPr>
                        <a:t>X</a:t>
                      </a:r>
                      <a:r>
                        <a:rPr lang="en-US" sz="2000" b="0" baseline="-25000" dirty="0">
                          <a:solidFill>
                            <a:srgbClr val="C00000"/>
                          </a:solidFill>
                        </a:rPr>
                        <a:t>Weak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rPr>
                        <a:t>X</a:t>
                      </a:r>
                      <a:r>
                        <a:rPr lang="en-US" sz="2000" b="0" baseline="-25000" dirty="0">
                          <a:solidFill>
                            <a:srgbClr val="C00000"/>
                          </a:solidFill>
                        </a:rPr>
                        <a:t>Weak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rPr>
                        <a:t>▲</a:t>
                      </a:r>
                      <a:endParaRPr lang="en-US" sz="3200"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chemeClr val="accent1"/>
                          </a:solidFill>
                        </a:rPr>
                        <a:t>▲</a:t>
                      </a:r>
                      <a:endParaRPr lang="en-US" sz="3200"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rPr>
                        <a:t>X</a:t>
                      </a:r>
                      <a:r>
                        <a:rPr lang="en-US" sz="2000" b="1" dirty="0">
                          <a:solidFill>
                            <a:srgbClr val="FF0000"/>
                          </a:solidFill>
                        </a:rPr>
                        <a:t> </a:t>
                      </a:r>
                      <a:r>
                        <a:rPr lang="en-US" sz="2000" b="1" dirty="0">
                          <a:solidFill>
                            <a:schemeClr val="tx1"/>
                          </a:solidFill>
                        </a:rPr>
                        <a:t>UGT1A1</a:t>
                      </a:r>
                    </a:p>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8" name="TextBox 7"/>
          <p:cNvSpPr txBox="1"/>
          <p:nvPr/>
        </p:nvSpPr>
        <p:spPr>
          <a:xfrm>
            <a:off x="885825" y="5816125"/>
            <a:ext cx="9830230" cy="276999"/>
          </a:xfrm>
          <a:prstGeom prst="rect">
            <a:avLst/>
          </a:prstGeom>
          <a:noFill/>
        </p:spPr>
        <p:txBody>
          <a:bodyPr wrap="square" rtlCol="0">
            <a:spAutoFit/>
          </a:bodyPr>
          <a:lstStyle/>
          <a:p>
            <a:r>
              <a:rPr lang="en-US" sz="1200" dirty="0" smtClean="0"/>
              <a:t>P-gly=P-glycoprotein</a:t>
            </a:r>
            <a:r>
              <a:rPr lang="en-US" sz="1200" dirty="0"/>
              <a:t>; </a:t>
            </a:r>
            <a:r>
              <a:rPr lang="en-US" sz="1200" dirty="0" smtClean="0"/>
              <a:t>BCRP=breast </a:t>
            </a:r>
            <a:r>
              <a:rPr lang="en-US" sz="1200" dirty="0"/>
              <a:t>cancer resistance protein; </a:t>
            </a:r>
            <a:r>
              <a:rPr lang="en-US" sz="1200" dirty="0" smtClean="0"/>
              <a:t>UGT=uridine </a:t>
            </a:r>
            <a:r>
              <a:rPr lang="en-US" sz="1200" dirty="0"/>
              <a:t>diphosphate </a:t>
            </a:r>
            <a:r>
              <a:rPr lang="en-US" sz="1200" dirty="0" smtClean="0"/>
              <a:t>glucuronosyltransferase</a:t>
            </a:r>
            <a:r>
              <a:rPr lang="en-US" sz="1200" dirty="0"/>
              <a:t>; </a:t>
            </a:r>
            <a:r>
              <a:rPr lang="en-US" sz="1200" b="1" dirty="0" smtClean="0">
                <a:solidFill>
                  <a:srgbClr val="C00000"/>
                </a:solidFill>
              </a:rPr>
              <a:t>X</a:t>
            </a:r>
            <a:r>
              <a:rPr lang="en-US" sz="1200" dirty="0" smtClean="0"/>
              <a:t>=inhibitor</a:t>
            </a:r>
            <a:r>
              <a:rPr lang="en-US" sz="1200" dirty="0"/>
              <a:t>; </a:t>
            </a:r>
            <a:r>
              <a:rPr lang="en-US" sz="1200" dirty="0" smtClean="0">
                <a:solidFill>
                  <a:schemeClr val="accent1"/>
                </a:solidFill>
              </a:rPr>
              <a:t>▲</a:t>
            </a:r>
            <a:r>
              <a:rPr lang="en-US" sz="1200" dirty="0" smtClean="0"/>
              <a:t>=substrate</a:t>
            </a:r>
            <a:r>
              <a:rPr lang="en-US" sz="1200" dirty="0" smtClean="0">
                <a:solidFill>
                  <a:srgbClr val="FF0000"/>
                </a:solidFill>
              </a:rPr>
              <a:t> </a:t>
            </a:r>
            <a:endParaRPr lang="en-US" sz="1200" dirty="0">
              <a:solidFill>
                <a:srgbClr val="FF0000"/>
              </a:solidFill>
            </a:endParaRPr>
          </a:p>
        </p:txBody>
      </p:sp>
      <p:sp>
        <p:nvSpPr>
          <p:cNvPr id="9" name="TextBox 8"/>
          <p:cNvSpPr txBox="1"/>
          <p:nvPr/>
        </p:nvSpPr>
        <p:spPr>
          <a:xfrm>
            <a:off x="876301" y="6136600"/>
            <a:ext cx="10477500" cy="646331"/>
          </a:xfrm>
          <a:prstGeom prst="rect">
            <a:avLst/>
          </a:prstGeom>
          <a:noFill/>
        </p:spPr>
        <p:txBody>
          <a:bodyPr wrap="square" rtlCol="0">
            <a:spAutoFit/>
          </a:bodyPr>
          <a:lstStyle/>
          <a:p>
            <a:r>
              <a:rPr lang="en-US" sz="1200" dirty="0"/>
              <a:t>Imbruvica [prescribing information]. Sunnyvale, CA</a:t>
            </a:r>
            <a:r>
              <a:rPr lang="en-US" sz="1200" dirty="0" smtClean="0"/>
              <a:t>: Pharmacyclics</a:t>
            </a:r>
            <a:r>
              <a:rPr lang="en-US" sz="1200" dirty="0"/>
              <a:t>, LLC </a:t>
            </a:r>
            <a:r>
              <a:rPr lang="en-US" sz="1200" dirty="0" smtClean="0"/>
              <a:t>2016.; </a:t>
            </a:r>
            <a:r>
              <a:rPr lang="en-US" sz="1200" dirty="0"/>
              <a:t>Zydelig [prescribing information]. Foster City, CA</a:t>
            </a:r>
            <a:r>
              <a:rPr lang="en-US" sz="1200" dirty="0" smtClean="0"/>
              <a:t>: Gilead </a:t>
            </a:r>
            <a:r>
              <a:rPr lang="en-US" sz="1200" dirty="0"/>
              <a:t>Sciences, Inc. </a:t>
            </a:r>
            <a:r>
              <a:rPr lang="en-US" sz="1200" dirty="0" smtClean="0"/>
              <a:t>2014.; </a:t>
            </a:r>
            <a:r>
              <a:rPr lang="en-US" sz="1200" dirty="0"/>
              <a:t>Ramanathan </a:t>
            </a:r>
            <a:r>
              <a:rPr lang="en-US" sz="1200" dirty="0" smtClean="0"/>
              <a:t>S, </a:t>
            </a:r>
            <a:r>
              <a:rPr lang="en-US" sz="1200" dirty="0"/>
              <a:t>et al. </a:t>
            </a:r>
            <a:r>
              <a:rPr lang="en-US" sz="1200" i="1" dirty="0"/>
              <a:t>Clin Pharmacokinet. </a:t>
            </a:r>
            <a:r>
              <a:rPr lang="en-US" sz="1200" dirty="0" smtClean="0"/>
              <a:t>2016;55:33-45.; </a:t>
            </a:r>
            <a:r>
              <a:rPr lang="en-US" sz="1200" dirty="0"/>
              <a:t>Jin </a:t>
            </a:r>
            <a:r>
              <a:rPr lang="en-US" sz="1200" dirty="0" smtClean="0"/>
              <a:t>F, </a:t>
            </a:r>
            <a:r>
              <a:rPr lang="en-US" sz="1200" dirty="0"/>
              <a:t>et al</a:t>
            </a:r>
            <a:r>
              <a:rPr lang="en-US" sz="1200" dirty="0" smtClean="0"/>
              <a:t>. </a:t>
            </a:r>
            <a:r>
              <a:rPr lang="en-US" sz="1200" i="1" dirty="0" smtClean="0"/>
              <a:t>Blood.</a:t>
            </a:r>
            <a:r>
              <a:rPr lang="en-US" sz="1200" dirty="0" smtClean="0"/>
              <a:t> 2013;122:5574</a:t>
            </a:r>
            <a:r>
              <a:rPr lang="en-US" sz="1200" dirty="0"/>
              <a:t>.; VENCLEXTA [prescribing information]. North Chicago, IL</a:t>
            </a:r>
            <a:r>
              <a:rPr lang="en-US" sz="1200" dirty="0" smtClean="0"/>
              <a:t>: AbbVie </a:t>
            </a:r>
            <a:r>
              <a:rPr lang="en-US" sz="1200" dirty="0"/>
              <a:t>Inc. </a:t>
            </a:r>
            <a:r>
              <a:rPr lang="en-US" sz="1200" dirty="0" smtClean="0"/>
              <a:t>2016.; </a:t>
            </a:r>
            <a:r>
              <a:rPr lang="en-US" sz="1200" dirty="0"/>
              <a:t>Jones </a:t>
            </a:r>
            <a:r>
              <a:rPr lang="en-US" sz="1200" dirty="0" smtClean="0"/>
              <a:t>AK, </a:t>
            </a:r>
            <a:r>
              <a:rPr lang="en-US" sz="1200" dirty="0"/>
              <a:t>et al. </a:t>
            </a:r>
            <a:r>
              <a:rPr lang="en-US" sz="1200" i="1" dirty="0" smtClean="0"/>
              <a:t>AAPS J. </a:t>
            </a:r>
            <a:r>
              <a:rPr lang="en-US" sz="1200" dirty="0" smtClean="0"/>
              <a:t>2016;18:1192-1202.; </a:t>
            </a:r>
            <a:r>
              <a:rPr lang="en-US" sz="1200" dirty="0"/>
              <a:t>Salem </a:t>
            </a:r>
            <a:r>
              <a:rPr lang="en-US" sz="1200" dirty="0" smtClean="0"/>
              <a:t>AH, </a:t>
            </a:r>
            <a:r>
              <a:rPr lang="en-US" sz="1200" dirty="0"/>
              <a:t>et al. </a:t>
            </a:r>
            <a:r>
              <a:rPr lang="en-US" sz="1200" i="1" dirty="0"/>
              <a:t>J Pharm Pharmacol</a:t>
            </a:r>
            <a:r>
              <a:rPr lang="en-US" sz="1200" i="1" dirty="0" smtClean="0"/>
              <a:t>. </a:t>
            </a:r>
            <a:r>
              <a:rPr lang="en-US" sz="1200" dirty="0"/>
              <a:t>2016;epub </a:t>
            </a:r>
            <a:r>
              <a:rPr lang="en-US" sz="1200" dirty="0" smtClean="0"/>
              <a:t>DOI:10.1002/jcph.821.</a:t>
            </a:r>
            <a:endParaRPr lang="en-US" sz="1200" dirty="0"/>
          </a:p>
        </p:txBody>
      </p:sp>
    </p:spTree>
    <p:extLst>
      <p:ext uri="{BB962C8B-B14F-4D97-AF65-F5344CB8AC3E}">
        <p14:creationId xmlns:p14="http://schemas.microsoft.com/office/powerpoint/2010/main" val="20648396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8710" y="480738"/>
            <a:ext cx="9535885" cy="1051907"/>
          </a:xfrm>
        </p:spPr>
        <p:txBody>
          <a:bodyPr>
            <a:normAutofit fontScale="90000"/>
          </a:bodyPr>
          <a:lstStyle/>
          <a:p>
            <a:r>
              <a:rPr lang="en-US" sz="4000" b="1" dirty="0"/>
              <a:t>CYP3A4 Inhibitors </a:t>
            </a:r>
            <a:r>
              <a:rPr lang="en-US" sz="4000" b="1" dirty="0" smtClean="0"/>
              <a:t>Can </a:t>
            </a:r>
            <a:r>
              <a:rPr lang="en-US" sz="4000" b="1" dirty="0"/>
              <a:t>Increase Toxicity </a:t>
            </a:r>
            <a:r>
              <a:rPr lang="en-US" sz="4000" b="1" dirty="0" smtClean="0"/>
              <a:t>to</a:t>
            </a:r>
            <a:br>
              <a:rPr lang="en-US" sz="4000" b="1" dirty="0" smtClean="0"/>
            </a:br>
            <a:r>
              <a:rPr lang="en-US" sz="4000" b="1" dirty="0" smtClean="0"/>
              <a:t>Ibrutinib </a:t>
            </a:r>
            <a:r>
              <a:rPr lang="en-US" sz="4000" b="1" dirty="0"/>
              <a:t>and Venetoclax</a:t>
            </a:r>
          </a:p>
        </p:txBody>
      </p:sp>
      <p:sp>
        <p:nvSpPr>
          <p:cNvPr id="10" name="Isosceles Triangle 9"/>
          <p:cNvSpPr/>
          <p:nvPr/>
        </p:nvSpPr>
        <p:spPr>
          <a:xfrm>
            <a:off x="5309402" y="5551430"/>
            <a:ext cx="1524000" cy="113134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132310" y="5360930"/>
            <a:ext cx="7924800" cy="19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6"/>
          <p:cNvSpPr/>
          <p:nvPr/>
        </p:nvSpPr>
        <p:spPr>
          <a:xfrm>
            <a:off x="2261402" y="4003106"/>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Venetoclax</a:t>
            </a:r>
          </a:p>
        </p:txBody>
      </p:sp>
      <p:sp>
        <p:nvSpPr>
          <p:cNvPr id="16" name="Rounded Rectangle 8"/>
          <p:cNvSpPr/>
          <p:nvPr/>
        </p:nvSpPr>
        <p:spPr>
          <a:xfrm>
            <a:off x="7827812" y="4003106"/>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Venetoclax</a:t>
            </a:r>
          </a:p>
        </p:txBody>
      </p:sp>
    </p:spTree>
    <p:extLst>
      <p:ext uri="{BB962C8B-B14F-4D97-AF65-F5344CB8AC3E}">
        <p14:creationId xmlns:p14="http://schemas.microsoft.com/office/powerpoint/2010/main" val="30530437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8710" y="480738"/>
            <a:ext cx="9535885" cy="1051907"/>
          </a:xfrm>
        </p:spPr>
        <p:txBody>
          <a:bodyPr>
            <a:normAutofit fontScale="90000"/>
          </a:bodyPr>
          <a:lstStyle/>
          <a:p>
            <a:r>
              <a:rPr lang="en-US" sz="4000" b="1" dirty="0"/>
              <a:t>CYP3A4 Inhibitors </a:t>
            </a:r>
            <a:r>
              <a:rPr lang="en-US" sz="4000" b="1" dirty="0" smtClean="0"/>
              <a:t>Can </a:t>
            </a:r>
            <a:r>
              <a:rPr lang="en-US" sz="4000" b="1" dirty="0"/>
              <a:t>Increase Toxicity </a:t>
            </a:r>
            <a:r>
              <a:rPr lang="en-US" sz="4000" b="1" dirty="0" smtClean="0"/>
              <a:t>to</a:t>
            </a:r>
            <a:br>
              <a:rPr lang="en-US" sz="4000" b="1" dirty="0" smtClean="0"/>
            </a:br>
            <a:r>
              <a:rPr lang="en-US" sz="4000" b="1" dirty="0" smtClean="0"/>
              <a:t>Ibrutinib </a:t>
            </a:r>
            <a:r>
              <a:rPr lang="en-US" sz="4000" b="1" dirty="0"/>
              <a:t>and Venetoclax</a:t>
            </a:r>
          </a:p>
        </p:txBody>
      </p:sp>
      <p:sp>
        <p:nvSpPr>
          <p:cNvPr id="10" name="Isosceles Triangle 9"/>
          <p:cNvSpPr/>
          <p:nvPr/>
        </p:nvSpPr>
        <p:spPr>
          <a:xfrm>
            <a:off x="5309402" y="5551430"/>
            <a:ext cx="1524000" cy="113134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132310" y="5360930"/>
            <a:ext cx="7924800" cy="19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6"/>
          <p:cNvSpPr/>
          <p:nvPr/>
        </p:nvSpPr>
        <p:spPr>
          <a:xfrm>
            <a:off x="2261402" y="4003106"/>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Venetoclax</a:t>
            </a:r>
          </a:p>
        </p:txBody>
      </p:sp>
      <p:sp>
        <p:nvSpPr>
          <p:cNvPr id="13" name="Rounded Rectangle 7"/>
          <p:cNvSpPr/>
          <p:nvPr/>
        </p:nvSpPr>
        <p:spPr>
          <a:xfrm>
            <a:off x="2261402" y="2655830"/>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CYP3A4 inhibitor</a:t>
            </a:r>
          </a:p>
        </p:txBody>
      </p:sp>
      <p:sp>
        <p:nvSpPr>
          <p:cNvPr id="14" name="TextBox 13"/>
          <p:cNvSpPr txBox="1"/>
          <p:nvPr/>
        </p:nvSpPr>
        <p:spPr>
          <a:xfrm>
            <a:off x="3031801" y="3570230"/>
            <a:ext cx="364202"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3512852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8710" y="480738"/>
            <a:ext cx="9535885" cy="1051907"/>
          </a:xfrm>
        </p:spPr>
        <p:txBody>
          <a:bodyPr>
            <a:normAutofit fontScale="90000"/>
          </a:bodyPr>
          <a:lstStyle/>
          <a:p>
            <a:r>
              <a:rPr lang="en-US" sz="4000" b="1" dirty="0"/>
              <a:t>CYP3A4 Inhibitors </a:t>
            </a:r>
            <a:r>
              <a:rPr lang="en-US" sz="4000" b="1" dirty="0" smtClean="0"/>
              <a:t>Can </a:t>
            </a:r>
            <a:r>
              <a:rPr lang="en-US" sz="4000" b="1" dirty="0"/>
              <a:t>Increase Toxicity </a:t>
            </a:r>
            <a:r>
              <a:rPr lang="en-US" sz="4000" b="1" dirty="0" smtClean="0"/>
              <a:t>to</a:t>
            </a:r>
            <a:br>
              <a:rPr lang="en-US" sz="4000" b="1" dirty="0" smtClean="0"/>
            </a:br>
            <a:r>
              <a:rPr lang="en-US" sz="4000" b="1" dirty="0" smtClean="0"/>
              <a:t>Ibrutinib </a:t>
            </a:r>
            <a:r>
              <a:rPr lang="en-US" sz="4000" b="1" dirty="0"/>
              <a:t>and Venetoclax</a:t>
            </a:r>
          </a:p>
        </p:txBody>
      </p:sp>
      <p:sp>
        <p:nvSpPr>
          <p:cNvPr id="10" name="Isosceles Triangle 9"/>
          <p:cNvSpPr/>
          <p:nvPr/>
        </p:nvSpPr>
        <p:spPr>
          <a:xfrm>
            <a:off x="5309402" y="5551430"/>
            <a:ext cx="1524000" cy="113134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20909477">
            <a:off x="2132310" y="5360930"/>
            <a:ext cx="7924800" cy="19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6"/>
          <p:cNvSpPr/>
          <p:nvPr/>
        </p:nvSpPr>
        <p:spPr>
          <a:xfrm>
            <a:off x="2261402" y="4746056"/>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Venetoclax</a:t>
            </a:r>
          </a:p>
        </p:txBody>
      </p:sp>
      <p:sp>
        <p:nvSpPr>
          <p:cNvPr id="13" name="Rounded Rectangle 7"/>
          <p:cNvSpPr/>
          <p:nvPr/>
        </p:nvSpPr>
        <p:spPr>
          <a:xfrm>
            <a:off x="2261402" y="3398780"/>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CYP3A4 inhibitor</a:t>
            </a:r>
          </a:p>
        </p:txBody>
      </p:sp>
      <p:sp>
        <p:nvSpPr>
          <p:cNvPr id="14" name="TextBox 13"/>
          <p:cNvSpPr txBox="1"/>
          <p:nvPr/>
        </p:nvSpPr>
        <p:spPr>
          <a:xfrm>
            <a:off x="3031801" y="4313180"/>
            <a:ext cx="364202" cy="461665"/>
          </a:xfrm>
          <a:prstGeom prst="rect">
            <a:avLst/>
          </a:prstGeom>
          <a:noFill/>
        </p:spPr>
        <p:txBody>
          <a:bodyPr wrap="none" rtlCol="0">
            <a:spAutoFit/>
          </a:bodyPr>
          <a:lstStyle/>
          <a:p>
            <a:r>
              <a:rPr lang="en-US" sz="2400" dirty="0"/>
              <a:t>+</a:t>
            </a:r>
          </a:p>
        </p:txBody>
      </p:sp>
      <p:sp>
        <p:nvSpPr>
          <p:cNvPr id="15" name="Rounded Rectangle 13"/>
          <p:cNvSpPr/>
          <p:nvPr/>
        </p:nvSpPr>
        <p:spPr>
          <a:xfrm>
            <a:off x="7599212" y="1893830"/>
            <a:ext cx="2362200" cy="22860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a:cs typeface="Arial"/>
            </a:endParaRPr>
          </a:p>
          <a:p>
            <a:pPr algn="ctr"/>
            <a:r>
              <a:rPr lang="en-US" sz="4000" b="1" dirty="0">
                <a:cs typeface="Arial"/>
              </a:rPr>
              <a:t>↑</a:t>
            </a:r>
            <a:r>
              <a:rPr lang="en-US" sz="2800" b="1" dirty="0">
                <a:latin typeface="Arial"/>
                <a:cs typeface="Arial"/>
              </a:rPr>
              <a:t> </a:t>
            </a:r>
            <a:r>
              <a:rPr lang="en-US" sz="1600" b="1" dirty="0"/>
              <a:t>ibrutinib &amp;</a:t>
            </a:r>
          </a:p>
          <a:p>
            <a:pPr algn="ctr"/>
            <a:r>
              <a:rPr lang="en-US" sz="1600" b="1" dirty="0"/>
              <a:t>       venetoclax             </a:t>
            </a:r>
          </a:p>
          <a:p>
            <a:pPr algn="ctr"/>
            <a:r>
              <a:rPr lang="en-US" sz="1600" b="1" dirty="0"/>
              <a:t>       concentrations </a:t>
            </a:r>
          </a:p>
          <a:p>
            <a:pPr algn="ctr"/>
            <a:r>
              <a:rPr lang="en-US" sz="4000" b="1" dirty="0">
                <a:cs typeface="Arial"/>
              </a:rPr>
              <a:t>↑</a:t>
            </a:r>
            <a:r>
              <a:rPr lang="en-US" sz="2000" b="1" dirty="0">
                <a:cs typeface="Arial"/>
              </a:rPr>
              <a:t> </a:t>
            </a:r>
            <a:r>
              <a:rPr lang="en-US" sz="1600" b="1" dirty="0"/>
              <a:t>ibrutinib &amp;   </a:t>
            </a:r>
          </a:p>
          <a:p>
            <a:pPr algn="ctr"/>
            <a:r>
              <a:rPr lang="en-US" sz="1600" b="1" dirty="0"/>
              <a:t>      venetoclax </a:t>
            </a:r>
          </a:p>
          <a:p>
            <a:pPr algn="ctr"/>
            <a:r>
              <a:rPr lang="en-US" sz="1600" b="1" dirty="0"/>
              <a:t>      toxicity</a:t>
            </a:r>
          </a:p>
          <a:p>
            <a:pPr algn="ctr"/>
            <a:endParaRPr lang="en-US" sz="1400" b="1" dirty="0"/>
          </a:p>
          <a:p>
            <a:pPr algn="ctr"/>
            <a:endParaRPr lang="en-US" b="1" dirty="0"/>
          </a:p>
        </p:txBody>
      </p:sp>
    </p:spTree>
    <p:extLst>
      <p:ext uri="{BB962C8B-B14F-4D97-AF65-F5344CB8AC3E}">
        <p14:creationId xmlns:p14="http://schemas.microsoft.com/office/powerpoint/2010/main" val="1823691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p:cNvSpPr/>
          <p:nvPr/>
        </p:nvSpPr>
        <p:spPr>
          <a:xfrm>
            <a:off x="5336481" y="5564840"/>
            <a:ext cx="1524000" cy="113134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159389" y="5374340"/>
            <a:ext cx="7924800" cy="19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6"/>
          <p:cNvSpPr/>
          <p:nvPr/>
        </p:nvSpPr>
        <p:spPr>
          <a:xfrm>
            <a:off x="2288481" y="4040840"/>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Idelalisib</a:t>
            </a:r>
          </a:p>
          <a:p>
            <a:pPr algn="ctr"/>
            <a:r>
              <a:rPr lang="en-US" b="1" dirty="0"/>
              <a:t>Venetoclax</a:t>
            </a:r>
          </a:p>
        </p:txBody>
      </p:sp>
      <p:sp>
        <p:nvSpPr>
          <p:cNvPr id="23" name="Rounded Rectangle 10"/>
          <p:cNvSpPr/>
          <p:nvPr/>
        </p:nvSpPr>
        <p:spPr>
          <a:xfrm>
            <a:off x="7698681" y="4045463"/>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Idelalisib</a:t>
            </a:r>
          </a:p>
          <a:p>
            <a:pPr algn="ctr"/>
            <a:r>
              <a:rPr lang="en-US" b="1" dirty="0"/>
              <a:t>Venetoclax</a:t>
            </a:r>
          </a:p>
        </p:txBody>
      </p:sp>
      <p:sp>
        <p:nvSpPr>
          <p:cNvPr id="13" name="Title 1"/>
          <p:cNvSpPr>
            <a:spLocks noGrp="1"/>
          </p:cNvSpPr>
          <p:nvPr>
            <p:ph type="title"/>
          </p:nvPr>
        </p:nvSpPr>
        <p:spPr>
          <a:xfrm>
            <a:off x="869607" y="501756"/>
            <a:ext cx="9535885" cy="1051907"/>
          </a:xfrm>
        </p:spPr>
        <p:txBody>
          <a:bodyPr>
            <a:normAutofit fontScale="90000"/>
          </a:bodyPr>
          <a:lstStyle/>
          <a:p>
            <a:r>
              <a:rPr lang="en-US" sz="4000" b="1" dirty="0"/>
              <a:t>CYP3A4 Inducers </a:t>
            </a:r>
            <a:r>
              <a:rPr lang="en-US" sz="4000" b="1" dirty="0" smtClean="0"/>
              <a:t>Can </a:t>
            </a:r>
            <a:r>
              <a:rPr lang="en-US" sz="4000" b="1" dirty="0"/>
              <a:t>Decrease Efficacy </a:t>
            </a:r>
            <a:r>
              <a:rPr lang="en-US" sz="4000" b="1" dirty="0" smtClean="0"/>
              <a:t>of</a:t>
            </a:r>
            <a:br>
              <a:rPr lang="en-US" sz="4000" b="1" dirty="0" smtClean="0"/>
            </a:br>
            <a:r>
              <a:rPr lang="en-US" sz="4000" b="1" dirty="0" smtClean="0"/>
              <a:t>Ibrutinib</a:t>
            </a:r>
            <a:r>
              <a:rPr lang="en-US" sz="4000" b="1" dirty="0"/>
              <a:t>, </a:t>
            </a:r>
            <a:r>
              <a:rPr lang="en-US" sz="4000" b="1" dirty="0" smtClean="0"/>
              <a:t>Idelalisib, </a:t>
            </a:r>
            <a:r>
              <a:rPr lang="en-US" sz="4000" b="1" dirty="0"/>
              <a:t>and Venetoclax</a:t>
            </a:r>
          </a:p>
        </p:txBody>
      </p:sp>
    </p:spTree>
    <p:extLst>
      <p:ext uri="{BB962C8B-B14F-4D97-AF65-F5344CB8AC3E}">
        <p14:creationId xmlns:p14="http://schemas.microsoft.com/office/powerpoint/2010/main" val="2614472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p:cNvSpPr/>
          <p:nvPr/>
        </p:nvSpPr>
        <p:spPr>
          <a:xfrm>
            <a:off x="5336481" y="5564840"/>
            <a:ext cx="1524000" cy="113134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159389" y="5374340"/>
            <a:ext cx="7924800" cy="19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6"/>
          <p:cNvSpPr/>
          <p:nvPr/>
        </p:nvSpPr>
        <p:spPr>
          <a:xfrm>
            <a:off x="2288481" y="4040840"/>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Idelalisib</a:t>
            </a:r>
          </a:p>
          <a:p>
            <a:pPr algn="ctr"/>
            <a:r>
              <a:rPr lang="en-US" b="1" dirty="0"/>
              <a:t>Venetoclax</a:t>
            </a:r>
          </a:p>
        </p:txBody>
      </p:sp>
      <p:sp>
        <p:nvSpPr>
          <p:cNvPr id="20" name="Rounded Rectangle 7"/>
          <p:cNvSpPr/>
          <p:nvPr/>
        </p:nvSpPr>
        <p:spPr>
          <a:xfrm>
            <a:off x="2288481" y="2669240"/>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CYP3A4 inducer</a:t>
            </a:r>
          </a:p>
        </p:txBody>
      </p:sp>
      <p:sp>
        <p:nvSpPr>
          <p:cNvPr id="21" name="TextBox 20"/>
          <p:cNvSpPr txBox="1"/>
          <p:nvPr/>
        </p:nvSpPr>
        <p:spPr>
          <a:xfrm>
            <a:off x="3058880" y="3583640"/>
            <a:ext cx="364202" cy="461665"/>
          </a:xfrm>
          <a:prstGeom prst="rect">
            <a:avLst/>
          </a:prstGeom>
          <a:noFill/>
        </p:spPr>
        <p:txBody>
          <a:bodyPr wrap="none" rtlCol="0">
            <a:spAutoFit/>
          </a:bodyPr>
          <a:lstStyle/>
          <a:p>
            <a:r>
              <a:rPr lang="en-US" sz="2400" dirty="0"/>
              <a:t>+</a:t>
            </a:r>
          </a:p>
        </p:txBody>
      </p:sp>
      <p:sp>
        <p:nvSpPr>
          <p:cNvPr id="13" name="Title 1"/>
          <p:cNvSpPr>
            <a:spLocks noGrp="1"/>
          </p:cNvSpPr>
          <p:nvPr>
            <p:ph type="title"/>
          </p:nvPr>
        </p:nvSpPr>
        <p:spPr>
          <a:xfrm>
            <a:off x="869607" y="501756"/>
            <a:ext cx="9535885" cy="1051907"/>
          </a:xfrm>
        </p:spPr>
        <p:txBody>
          <a:bodyPr>
            <a:normAutofit fontScale="90000"/>
          </a:bodyPr>
          <a:lstStyle/>
          <a:p>
            <a:r>
              <a:rPr lang="en-US" sz="4000" b="1" dirty="0"/>
              <a:t>CYP3A4 Inducers </a:t>
            </a:r>
            <a:r>
              <a:rPr lang="en-US" sz="4000" b="1" dirty="0" smtClean="0"/>
              <a:t>Can </a:t>
            </a:r>
            <a:r>
              <a:rPr lang="en-US" sz="4000" b="1" dirty="0"/>
              <a:t>Decrease Efficacy </a:t>
            </a:r>
            <a:r>
              <a:rPr lang="en-US" sz="4000" b="1" dirty="0" smtClean="0"/>
              <a:t>of</a:t>
            </a:r>
            <a:br>
              <a:rPr lang="en-US" sz="4000" b="1" dirty="0" smtClean="0"/>
            </a:br>
            <a:r>
              <a:rPr lang="en-US" sz="4000" b="1" dirty="0" smtClean="0"/>
              <a:t>Ibrutinib</a:t>
            </a:r>
            <a:r>
              <a:rPr lang="en-US" sz="4000" b="1" dirty="0"/>
              <a:t>, </a:t>
            </a:r>
            <a:r>
              <a:rPr lang="en-US" sz="4000" b="1" dirty="0" smtClean="0"/>
              <a:t>Idelalisib, </a:t>
            </a:r>
            <a:r>
              <a:rPr lang="en-US" sz="4000" b="1" dirty="0"/>
              <a:t>and Venetoclax</a:t>
            </a:r>
          </a:p>
        </p:txBody>
      </p:sp>
    </p:spTree>
    <p:extLst>
      <p:ext uri="{BB962C8B-B14F-4D97-AF65-F5344CB8AC3E}">
        <p14:creationId xmlns:p14="http://schemas.microsoft.com/office/powerpoint/2010/main" val="13089627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p:cNvSpPr/>
          <p:nvPr/>
        </p:nvSpPr>
        <p:spPr>
          <a:xfrm>
            <a:off x="5336481" y="5564840"/>
            <a:ext cx="1524000" cy="113134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881464">
            <a:off x="2159389" y="5374340"/>
            <a:ext cx="7924800" cy="19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6"/>
          <p:cNvSpPr/>
          <p:nvPr/>
        </p:nvSpPr>
        <p:spPr>
          <a:xfrm>
            <a:off x="2288481" y="3317822"/>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Ibrutinib</a:t>
            </a:r>
          </a:p>
          <a:p>
            <a:pPr algn="ctr"/>
            <a:r>
              <a:rPr lang="en-US" b="1" dirty="0"/>
              <a:t>Idelalisib</a:t>
            </a:r>
          </a:p>
          <a:p>
            <a:pPr algn="ctr"/>
            <a:r>
              <a:rPr lang="en-US" b="1" dirty="0"/>
              <a:t>Venetoclax</a:t>
            </a:r>
          </a:p>
        </p:txBody>
      </p:sp>
      <p:sp>
        <p:nvSpPr>
          <p:cNvPr id="20" name="Rounded Rectangle 7"/>
          <p:cNvSpPr/>
          <p:nvPr/>
        </p:nvSpPr>
        <p:spPr>
          <a:xfrm>
            <a:off x="2288481" y="1946222"/>
            <a:ext cx="1905000" cy="9144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CYP3A4 inducer</a:t>
            </a:r>
          </a:p>
        </p:txBody>
      </p:sp>
      <p:sp>
        <p:nvSpPr>
          <p:cNvPr id="21" name="TextBox 20"/>
          <p:cNvSpPr txBox="1"/>
          <p:nvPr/>
        </p:nvSpPr>
        <p:spPr>
          <a:xfrm>
            <a:off x="3058880" y="2860622"/>
            <a:ext cx="364202" cy="461665"/>
          </a:xfrm>
          <a:prstGeom prst="rect">
            <a:avLst/>
          </a:prstGeom>
          <a:noFill/>
        </p:spPr>
        <p:txBody>
          <a:bodyPr wrap="none" rtlCol="0">
            <a:spAutoFit/>
          </a:bodyPr>
          <a:lstStyle/>
          <a:p>
            <a:r>
              <a:rPr lang="en-US" sz="2400" dirty="0"/>
              <a:t>+</a:t>
            </a:r>
          </a:p>
        </p:txBody>
      </p:sp>
      <p:sp>
        <p:nvSpPr>
          <p:cNvPr id="22" name="Rounded Rectangle 8"/>
          <p:cNvSpPr/>
          <p:nvPr/>
        </p:nvSpPr>
        <p:spPr>
          <a:xfrm>
            <a:off x="7470081" y="2130308"/>
            <a:ext cx="2362200" cy="298771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a:cs typeface="Arial"/>
            </a:endParaRPr>
          </a:p>
          <a:p>
            <a:pPr algn="ctr"/>
            <a:r>
              <a:rPr lang="en-US" sz="4000" b="1" dirty="0">
                <a:cs typeface="Arial"/>
              </a:rPr>
              <a:t>↓</a:t>
            </a:r>
            <a:r>
              <a:rPr lang="en-US" sz="2400" b="1" dirty="0">
                <a:latin typeface="Arial"/>
                <a:cs typeface="Arial"/>
              </a:rPr>
              <a:t> </a:t>
            </a:r>
            <a:r>
              <a:rPr lang="en-US" sz="1600" b="1" dirty="0"/>
              <a:t>ibrutinib, idelalisib,  &amp; venetoclax concentrations </a:t>
            </a:r>
            <a:endParaRPr lang="en-US" sz="1400" b="1" dirty="0"/>
          </a:p>
          <a:p>
            <a:pPr algn="ctr"/>
            <a:endParaRPr lang="en-US" sz="1400" b="1" dirty="0"/>
          </a:p>
          <a:p>
            <a:pPr algn="ctr"/>
            <a:endParaRPr lang="en-US" sz="600" b="1" dirty="0">
              <a:latin typeface="Arial"/>
              <a:cs typeface="Arial"/>
            </a:endParaRPr>
          </a:p>
          <a:p>
            <a:pPr algn="ctr"/>
            <a:r>
              <a:rPr lang="en-US" sz="4000" b="1" dirty="0">
                <a:cs typeface="Arial"/>
              </a:rPr>
              <a:t>↓</a:t>
            </a:r>
            <a:r>
              <a:rPr lang="en-US" sz="1400" b="1" dirty="0">
                <a:cs typeface="Arial"/>
              </a:rPr>
              <a:t> </a:t>
            </a:r>
            <a:r>
              <a:rPr lang="en-US" sz="1600" b="1" dirty="0"/>
              <a:t>ibrutinib, idelalisib &amp; venetoclax efficacy</a:t>
            </a:r>
          </a:p>
          <a:p>
            <a:pPr algn="ctr"/>
            <a:endParaRPr lang="en-US" b="1" dirty="0"/>
          </a:p>
          <a:p>
            <a:pPr algn="ctr"/>
            <a:endParaRPr lang="en-US" b="1" dirty="0"/>
          </a:p>
        </p:txBody>
      </p:sp>
      <p:sp>
        <p:nvSpPr>
          <p:cNvPr id="13" name="Title 1"/>
          <p:cNvSpPr>
            <a:spLocks noGrp="1"/>
          </p:cNvSpPr>
          <p:nvPr>
            <p:ph type="title"/>
          </p:nvPr>
        </p:nvSpPr>
        <p:spPr>
          <a:xfrm>
            <a:off x="869607" y="501756"/>
            <a:ext cx="9535885" cy="1051907"/>
          </a:xfrm>
        </p:spPr>
        <p:txBody>
          <a:bodyPr>
            <a:normAutofit fontScale="90000"/>
          </a:bodyPr>
          <a:lstStyle/>
          <a:p>
            <a:r>
              <a:rPr lang="en-US" sz="4000" b="1" dirty="0"/>
              <a:t>CYP3A4 Inducers </a:t>
            </a:r>
            <a:r>
              <a:rPr lang="en-US" sz="4000" b="1" dirty="0" smtClean="0"/>
              <a:t>Can </a:t>
            </a:r>
            <a:r>
              <a:rPr lang="en-US" sz="4000" b="1" dirty="0"/>
              <a:t>Decrease Efficacy </a:t>
            </a:r>
            <a:r>
              <a:rPr lang="en-US" sz="4000" b="1" dirty="0" smtClean="0"/>
              <a:t>of</a:t>
            </a:r>
            <a:br>
              <a:rPr lang="en-US" sz="4000" b="1" dirty="0" smtClean="0"/>
            </a:br>
            <a:r>
              <a:rPr lang="en-US" sz="4000" b="1" dirty="0" smtClean="0"/>
              <a:t>Ibrutinib</a:t>
            </a:r>
            <a:r>
              <a:rPr lang="en-US" sz="4000" b="1" dirty="0"/>
              <a:t>, </a:t>
            </a:r>
            <a:r>
              <a:rPr lang="en-US" sz="4000" b="1" dirty="0" smtClean="0"/>
              <a:t>Idelalisib, </a:t>
            </a:r>
            <a:r>
              <a:rPr lang="en-US" sz="4000" b="1" dirty="0"/>
              <a:t>and Venetoclax</a:t>
            </a:r>
          </a:p>
        </p:txBody>
      </p:sp>
    </p:spTree>
    <p:extLst>
      <p:ext uri="{BB962C8B-B14F-4D97-AF65-F5344CB8AC3E}">
        <p14:creationId xmlns:p14="http://schemas.microsoft.com/office/powerpoint/2010/main" val="3916034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8710" y="501756"/>
            <a:ext cx="9535885" cy="1051907"/>
          </a:xfrm>
        </p:spPr>
        <p:txBody>
          <a:bodyPr>
            <a:noAutofit/>
          </a:bodyPr>
          <a:lstStyle/>
          <a:p>
            <a:r>
              <a:rPr lang="en-US" sz="3600" b="1" dirty="0"/>
              <a:t>Common CYP3A4 Inhibitors/Inducers to Consider when Treating Patients with CLL Therapy</a:t>
            </a:r>
          </a:p>
        </p:txBody>
      </p:sp>
      <p:graphicFrame>
        <p:nvGraphicFramePr>
          <p:cNvPr id="12" name="Content Placeholder 5"/>
          <p:cNvGraphicFramePr>
            <a:graphicFrameLocks/>
          </p:cNvGraphicFramePr>
          <p:nvPr>
            <p:extLst>
              <p:ext uri="{D42A27DB-BD31-4B8C-83A1-F6EECF244321}">
                <p14:modId xmlns:p14="http://schemas.microsoft.com/office/powerpoint/2010/main" val="3867469145"/>
              </p:ext>
            </p:extLst>
          </p:nvPr>
        </p:nvGraphicFramePr>
        <p:xfrm>
          <a:off x="942680" y="1587850"/>
          <a:ext cx="9572919" cy="4541520"/>
        </p:xfrm>
        <a:graphic>
          <a:graphicData uri="http://schemas.openxmlformats.org/drawingml/2006/table">
            <a:tbl>
              <a:tblPr firstRow="1" bandRow="1">
                <a:tableStyleId>{5940675A-B579-460E-94D1-54222C63F5DA}</a:tableStyleId>
              </a:tblPr>
              <a:tblGrid>
                <a:gridCol w="3190973">
                  <a:extLst>
                    <a:ext uri="{9D8B030D-6E8A-4147-A177-3AD203B41FA5}">
                      <a16:colId xmlns="" xmlns:a16="http://schemas.microsoft.com/office/drawing/2014/main" val="20000"/>
                    </a:ext>
                  </a:extLst>
                </a:gridCol>
                <a:gridCol w="3190973">
                  <a:extLst>
                    <a:ext uri="{9D8B030D-6E8A-4147-A177-3AD203B41FA5}">
                      <a16:colId xmlns="" xmlns:a16="http://schemas.microsoft.com/office/drawing/2014/main" val="20001"/>
                    </a:ext>
                  </a:extLst>
                </a:gridCol>
                <a:gridCol w="3190973">
                  <a:extLst>
                    <a:ext uri="{9D8B030D-6E8A-4147-A177-3AD203B41FA5}">
                      <a16:colId xmlns="" xmlns:a16="http://schemas.microsoft.com/office/drawing/2014/main" val="20002"/>
                    </a:ext>
                  </a:extLst>
                </a:gridCol>
              </a:tblGrid>
              <a:tr h="355736">
                <a:tc>
                  <a:txBody>
                    <a:bodyPr/>
                    <a:lstStyle/>
                    <a:p>
                      <a:pPr algn="ctr"/>
                      <a:r>
                        <a:rPr lang="en-US" sz="2000" b="1" dirty="0">
                          <a:solidFill>
                            <a:schemeClr val="tx1"/>
                          </a:solidFill>
                        </a:rPr>
                        <a:t>Strong CYP3A4 Inhibitors</a:t>
                      </a:r>
                    </a:p>
                  </a:txBody>
                  <a:tcPr>
                    <a:solidFill>
                      <a:schemeClr val="accent6">
                        <a:alpha val="50000"/>
                      </a:schemeClr>
                    </a:solidFill>
                  </a:tcPr>
                </a:tc>
                <a:tc>
                  <a:txBody>
                    <a:bodyPr/>
                    <a:lstStyle/>
                    <a:p>
                      <a:pPr algn="ctr"/>
                      <a:r>
                        <a:rPr lang="en-US" sz="2000" b="1" dirty="0">
                          <a:solidFill>
                            <a:schemeClr val="tx1"/>
                          </a:solidFill>
                        </a:rPr>
                        <a:t>Moderate</a:t>
                      </a:r>
                      <a:r>
                        <a:rPr lang="en-US" sz="2000" b="1" baseline="0" dirty="0">
                          <a:solidFill>
                            <a:schemeClr val="tx1"/>
                          </a:solidFill>
                        </a:rPr>
                        <a:t> CYP3A4 Inhibitors</a:t>
                      </a:r>
                      <a:endParaRPr lang="en-US" sz="2000" b="1" dirty="0">
                        <a:solidFill>
                          <a:schemeClr val="tx1"/>
                        </a:solidFill>
                      </a:endParaRPr>
                    </a:p>
                  </a:txBody>
                  <a:tcPr>
                    <a:solidFill>
                      <a:schemeClr val="accent6">
                        <a:alpha val="50000"/>
                      </a:schemeClr>
                    </a:solidFill>
                  </a:tcPr>
                </a:tc>
                <a:tc>
                  <a:txBody>
                    <a:bodyPr/>
                    <a:lstStyle/>
                    <a:p>
                      <a:pPr algn="ctr"/>
                      <a:r>
                        <a:rPr lang="en-US" sz="2000" b="1" dirty="0">
                          <a:solidFill>
                            <a:schemeClr val="tx1"/>
                          </a:solidFill>
                        </a:rPr>
                        <a:t>CYP3A4 Inducers</a:t>
                      </a:r>
                    </a:p>
                  </a:txBody>
                  <a:tcPr>
                    <a:solidFill>
                      <a:schemeClr val="accent6">
                        <a:alpha val="50000"/>
                      </a:schemeClr>
                    </a:solidFill>
                  </a:tcPr>
                </a:tc>
                <a:extLst>
                  <a:ext uri="{0D108BD9-81ED-4DB2-BD59-A6C34878D82A}">
                    <a16:rowId xmlns="" xmlns:a16="http://schemas.microsoft.com/office/drawing/2014/main" val="10000"/>
                  </a:ext>
                </a:extLst>
              </a:tr>
              <a:tr h="355736">
                <a:tc>
                  <a:txBody>
                    <a:bodyPr/>
                    <a:lstStyle/>
                    <a:p>
                      <a:pPr algn="ctr"/>
                      <a:r>
                        <a:rPr lang="en-US" sz="2000" dirty="0"/>
                        <a:t>Boceprevir</a:t>
                      </a:r>
                    </a:p>
                  </a:txBody>
                  <a:tcPr>
                    <a:lnB w="12700" cap="flat" cmpd="sng" algn="ctr">
                      <a:noFill/>
                      <a:prstDash val="solid"/>
                      <a:round/>
                      <a:headEnd type="none" w="med" len="med"/>
                      <a:tailEnd type="none" w="med" len="med"/>
                    </a:lnB>
                  </a:tcPr>
                </a:tc>
                <a:tc>
                  <a:txBody>
                    <a:bodyPr/>
                    <a:lstStyle/>
                    <a:p>
                      <a:pPr algn="ctr"/>
                      <a:r>
                        <a:rPr lang="en-US" sz="2000" dirty="0"/>
                        <a:t>Aprepitant</a:t>
                      </a:r>
                    </a:p>
                  </a:txBody>
                  <a:tcPr>
                    <a:lnB w="12700" cap="flat" cmpd="sng" algn="ctr">
                      <a:noFill/>
                      <a:prstDash val="solid"/>
                      <a:round/>
                      <a:headEnd type="none" w="med" len="med"/>
                      <a:tailEnd type="none" w="med" len="med"/>
                    </a:lnB>
                  </a:tcPr>
                </a:tc>
                <a:tc>
                  <a:txBody>
                    <a:bodyPr/>
                    <a:lstStyle/>
                    <a:p>
                      <a:pPr algn="ctr"/>
                      <a:r>
                        <a:rPr lang="en-US" sz="2000" dirty="0"/>
                        <a:t>Avasimibe</a:t>
                      </a:r>
                    </a:p>
                  </a:txBody>
                  <a:tcPr>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355736">
                <a:tc>
                  <a:txBody>
                    <a:bodyPr/>
                    <a:lstStyle/>
                    <a:p>
                      <a:pPr algn="ctr"/>
                      <a:r>
                        <a:rPr lang="en-US" sz="2000" dirty="0"/>
                        <a:t>Clarithromycin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t>Ciprofloxacin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t>Carbamazepine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355736">
                <a:tc>
                  <a:txBody>
                    <a:bodyPr/>
                    <a:lstStyle/>
                    <a:p>
                      <a:pPr algn="ctr"/>
                      <a:r>
                        <a:rPr lang="en-US" sz="2000" dirty="0"/>
                        <a:t>Conivaptan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t>Diltiazem</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Modafinil</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r h="355736">
                <a:tc>
                  <a:txBody>
                    <a:bodyPr/>
                    <a:lstStyle/>
                    <a:p>
                      <a:pPr algn="ctr"/>
                      <a:r>
                        <a:rPr lang="en-US" sz="2000" dirty="0"/>
                        <a:t>Itraconazole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t>Erythromycin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Phenytoin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355736">
                <a:tc>
                  <a:txBody>
                    <a:bodyPr/>
                    <a:lstStyle/>
                    <a:p>
                      <a:pPr algn="ctr"/>
                      <a:r>
                        <a:rPr lang="en-US" sz="2000" dirty="0"/>
                        <a:t>Ketoconazole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t>Fluconazole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Rifabutin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5"/>
                  </a:ext>
                </a:extLst>
              </a:tr>
              <a:tr h="355736">
                <a:tc>
                  <a:txBody>
                    <a:bodyPr/>
                    <a:lstStyle/>
                    <a:p>
                      <a:pPr algn="ctr"/>
                      <a:r>
                        <a:rPr lang="en-US" sz="2000" dirty="0"/>
                        <a:t>Nefazodone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t>Imatinib</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Rifampin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6"/>
                  </a:ext>
                </a:extLst>
              </a:tr>
              <a:tr h="355736">
                <a:tc>
                  <a:txBody>
                    <a:bodyPr/>
                    <a:lstStyle/>
                    <a:p>
                      <a:pPr algn="ctr"/>
                      <a:r>
                        <a:rPr lang="en-US" sz="2000" dirty="0"/>
                        <a:t>Posaconazole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t>Verapamil</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St. John’s </a:t>
                      </a:r>
                      <a:r>
                        <a:rPr lang="en-US" sz="2000" dirty="0" smtClean="0"/>
                        <a:t>Wort</a:t>
                      </a:r>
                      <a:endParaRPr lang="en-US" sz="20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10465">
                <a:tc>
                  <a:txBody>
                    <a:bodyPr/>
                    <a:lstStyle/>
                    <a:p>
                      <a:pPr algn="ctr"/>
                      <a:r>
                        <a:rPr lang="en-US" sz="2000" dirty="0"/>
                        <a:t>Telithromycin</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410465">
                <a:tc>
                  <a:txBody>
                    <a:bodyPr/>
                    <a:lstStyle/>
                    <a:p>
                      <a:pPr algn="ctr"/>
                      <a:r>
                        <a:rPr lang="en-US" sz="2000" dirty="0"/>
                        <a:t>Voriconazole</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410465">
                <a:tc>
                  <a:txBody>
                    <a:bodyPr/>
                    <a:lstStyle/>
                    <a:p>
                      <a:pPr algn="ctr"/>
                      <a:r>
                        <a:rPr lang="en-US" sz="2000" dirty="0"/>
                        <a:t>HIV</a:t>
                      </a:r>
                      <a:r>
                        <a:rPr lang="en-US" sz="2000" baseline="0" dirty="0"/>
                        <a:t> medications</a:t>
                      </a:r>
                      <a:endParaRPr lang="en-US" sz="2000"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US" sz="24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bl>
          </a:graphicData>
        </a:graphic>
      </p:graphicFrame>
      <p:sp>
        <p:nvSpPr>
          <p:cNvPr id="13" name="TextBox 12"/>
          <p:cNvSpPr txBox="1"/>
          <p:nvPr/>
        </p:nvSpPr>
        <p:spPr>
          <a:xfrm>
            <a:off x="888702" y="6301781"/>
            <a:ext cx="10987865" cy="461665"/>
          </a:xfrm>
          <a:prstGeom prst="rect">
            <a:avLst/>
          </a:prstGeom>
          <a:noFill/>
        </p:spPr>
        <p:txBody>
          <a:bodyPr wrap="square" rtlCol="0">
            <a:spAutoFit/>
          </a:bodyPr>
          <a:lstStyle/>
          <a:p>
            <a:r>
              <a:rPr lang="en-US" sz="1200" dirty="0"/>
              <a:t>Drug Development and Drug Interactions Table. </a:t>
            </a:r>
            <a:r>
              <a:rPr lang="en-US" sz="1200" i="1" dirty="0"/>
              <a:t>http://</a:t>
            </a:r>
            <a:r>
              <a:rPr lang="en-US" sz="1200" i="1" dirty="0" smtClean="0"/>
              <a:t>www.fda.gov/Drugs/DevelopmentApprovalProcess/DevelopmentResources/DrugInteractionsLabeling/ucm093664.htm.</a:t>
            </a:r>
            <a:r>
              <a:rPr lang="en-US" sz="1200" dirty="0" smtClean="0"/>
              <a:t>;</a:t>
            </a:r>
            <a:endParaRPr lang="en-US" sz="1200" dirty="0"/>
          </a:p>
          <a:p>
            <a:r>
              <a:rPr lang="en-US" sz="1200" dirty="0"/>
              <a:t>Indiana University Department of Medicine P450 Drug Interaction Table. </a:t>
            </a:r>
            <a:r>
              <a:rPr lang="en-US" sz="1200" i="1" dirty="0"/>
              <a:t>http://</a:t>
            </a:r>
            <a:r>
              <a:rPr lang="en-US" sz="1200" i="1" dirty="0" smtClean="0"/>
              <a:t>medicine.iupui.edu/CLINPHARM/ddis/clinical-table.</a:t>
            </a:r>
            <a:endParaRPr lang="en-US" sz="1200" i="1" dirty="0"/>
          </a:p>
        </p:txBody>
      </p:sp>
    </p:spTree>
    <p:extLst>
      <p:ext uri="{BB962C8B-B14F-4D97-AF65-F5344CB8AC3E}">
        <p14:creationId xmlns:p14="http://schemas.microsoft.com/office/powerpoint/2010/main" val="2817042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91248"/>
            <a:ext cx="9535885" cy="1051907"/>
          </a:xfrm>
        </p:spPr>
        <p:txBody>
          <a:bodyPr>
            <a:noAutofit/>
          </a:bodyPr>
          <a:lstStyle/>
          <a:p>
            <a:r>
              <a:rPr lang="en-US" sz="3600" b="1" dirty="0"/>
              <a:t>Pharmacists Optimize CLL Therapy through </a:t>
            </a:r>
            <a:br>
              <a:rPr lang="en-US" sz="3600" b="1" dirty="0"/>
            </a:br>
            <a:r>
              <a:rPr lang="en-US" sz="3600" b="1" dirty="0" smtClean="0"/>
              <a:t>Dose Modifications </a:t>
            </a:r>
            <a:r>
              <a:rPr lang="en-US" sz="3600" b="1" dirty="0"/>
              <a:t>and Patient Monitoring</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790718291"/>
              </p:ext>
            </p:extLst>
          </p:nvPr>
        </p:nvGraphicFramePr>
        <p:xfrm>
          <a:off x="976429" y="1603236"/>
          <a:ext cx="10878879" cy="4645152"/>
        </p:xfrm>
        <a:graphic>
          <a:graphicData uri="http://schemas.openxmlformats.org/drawingml/2006/table">
            <a:tbl>
              <a:tblPr firstRow="1" bandRow="1">
                <a:tableStyleId>{2D5ABB26-0587-4C30-8999-92F81FD0307C}</a:tableStyleId>
              </a:tblPr>
              <a:tblGrid>
                <a:gridCol w="1011865">
                  <a:extLst>
                    <a:ext uri="{9D8B030D-6E8A-4147-A177-3AD203B41FA5}">
                      <a16:colId xmlns="" xmlns:a16="http://schemas.microsoft.com/office/drawing/2014/main" val="20000"/>
                    </a:ext>
                  </a:extLst>
                </a:gridCol>
                <a:gridCol w="3150491">
                  <a:extLst>
                    <a:ext uri="{9D8B030D-6E8A-4147-A177-3AD203B41FA5}">
                      <a16:colId xmlns="" xmlns:a16="http://schemas.microsoft.com/office/drawing/2014/main" val="20001"/>
                    </a:ext>
                  </a:extLst>
                </a:gridCol>
                <a:gridCol w="3048291">
                  <a:extLst>
                    <a:ext uri="{9D8B030D-6E8A-4147-A177-3AD203B41FA5}">
                      <a16:colId xmlns="" xmlns:a16="http://schemas.microsoft.com/office/drawing/2014/main" val="20002"/>
                    </a:ext>
                  </a:extLst>
                </a:gridCol>
                <a:gridCol w="3668232">
                  <a:extLst>
                    <a:ext uri="{9D8B030D-6E8A-4147-A177-3AD203B41FA5}">
                      <a16:colId xmlns="" xmlns:a16="http://schemas.microsoft.com/office/drawing/2014/main" val="20003"/>
                    </a:ext>
                  </a:extLst>
                </a:gridCol>
              </a:tblGrid>
              <a:tr h="443903">
                <a:tc>
                  <a:txBody>
                    <a:bodyPr/>
                    <a:lstStyle/>
                    <a:p>
                      <a:pPr algn="ctr">
                        <a:lnSpc>
                          <a:spcPct val="90000"/>
                        </a:lnSpc>
                      </a:pPr>
                      <a:r>
                        <a:rPr lang="en-US" sz="1400" b="1" dirty="0">
                          <a:solidFill>
                            <a:schemeClr val="tx1"/>
                          </a:solidFill>
                          <a:latin typeface="+mn-lt"/>
                        </a:rPr>
                        <a:t>CLL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lnSpc>
                          <a:spcPct val="90000"/>
                        </a:lnSpc>
                      </a:pPr>
                      <a:r>
                        <a:rPr lang="en-US" sz="1400" b="1" dirty="0">
                          <a:solidFill>
                            <a:schemeClr val="tx1"/>
                          </a:solidFill>
                          <a:latin typeface="+mn-lt"/>
                        </a:rPr>
                        <a:t>Interacting</a:t>
                      </a:r>
                      <a:r>
                        <a:rPr lang="en-US" sz="1400" b="1" baseline="0" dirty="0">
                          <a:solidFill>
                            <a:schemeClr val="tx1"/>
                          </a:solidFill>
                          <a:latin typeface="+mn-lt"/>
                        </a:rPr>
                        <a:t> Medication</a:t>
                      </a:r>
                      <a:endParaRPr lang="en-US" sz="14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lnSpc>
                          <a:spcPct val="90000"/>
                        </a:lnSpc>
                      </a:pPr>
                      <a:r>
                        <a:rPr lang="en-US" sz="1400" b="1" dirty="0">
                          <a:solidFill>
                            <a:schemeClr val="tx1"/>
                          </a:solidFill>
                          <a:latin typeface="+mn-lt"/>
                        </a:rPr>
                        <a:t>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tc>
                  <a:txBody>
                    <a:bodyPr/>
                    <a:lstStyle/>
                    <a:p>
                      <a:pPr algn="ctr">
                        <a:lnSpc>
                          <a:spcPct val="90000"/>
                        </a:lnSpc>
                      </a:pPr>
                      <a:r>
                        <a:rPr lang="en-US" sz="1400" b="1" dirty="0">
                          <a:solidFill>
                            <a:schemeClr val="tx1"/>
                          </a:solidFill>
                          <a:latin typeface="+mn-lt"/>
                        </a:rPr>
                        <a:t>Dose Alteration to CLL Drug and/or </a:t>
                      </a:r>
                    </a:p>
                    <a:p>
                      <a:pPr algn="ctr">
                        <a:lnSpc>
                          <a:spcPct val="90000"/>
                        </a:lnSpc>
                      </a:pPr>
                      <a:r>
                        <a:rPr lang="en-US" sz="1400" b="1" dirty="0">
                          <a:solidFill>
                            <a:schemeClr val="tx1"/>
                          </a:solidFill>
                          <a:latin typeface="+mn-lt"/>
                        </a:rPr>
                        <a:t>Required Monitoring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000"/>
                      </a:schemeClr>
                    </a:solidFill>
                  </a:tcPr>
                </a:tc>
                <a:extLst>
                  <a:ext uri="{0D108BD9-81ED-4DB2-BD59-A6C34878D82A}">
                    <a16:rowId xmlns="" xmlns:a16="http://schemas.microsoft.com/office/drawing/2014/main" val="10000"/>
                  </a:ext>
                </a:extLst>
              </a:tr>
              <a:tr h="261119">
                <a:tc rowSpan="5">
                  <a:txBody>
                    <a:bodyPr/>
                    <a:lstStyle/>
                    <a:p>
                      <a:pPr algn="ctr">
                        <a:lnSpc>
                          <a:spcPct val="90000"/>
                        </a:lnSpc>
                      </a:pPr>
                      <a:endParaRPr lang="en-US" sz="1400" b="1" dirty="0">
                        <a:solidFill>
                          <a:schemeClr val="tx1"/>
                        </a:solidFill>
                        <a:latin typeface="+mn-lt"/>
                      </a:endParaRPr>
                    </a:p>
                    <a:p>
                      <a:pPr algn="ctr">
                        <a:lnSpc>
                          <a:spcPct val="90000"/>
                        </a:lnSpc>
                      </a:pPr>
                      <a:endParaRPr lang="en-US" sz="1400" b="1" dirty="0">
                        <a:solidFill>
                          <a:schemeClr val="tx1"/>
                        </a:solidFill>
                        <a:latin typeface="+mn-lt"/>
                      </a:endParaRPr>
                    </a:p>
                    <a:p>
                      <a:pPr algn="ctr">
                        <a:lnSpc>
                          <a:spcPct val="90000"/>
                        </a:lnSpc>
                      </a:pPr>
                      <a:endParaRPr lang="en-US" sz="1400" b="1" dirty="0">
                        <a:solidFill>
                          <a:schemeClr val="tx1"/>
                        </a:solidFill>
                        <a:latin typeface="+mn-lt"/>
                      </a:endParaRPr>
                    </a:p>
                    <a:p>
                      <a:pPr algn="ctr">
                        <a:lnSpc>
                          <a:spcPct val="90000"/>
                        </a:lnSpc>
                      </a:pPr>
                      <a:r>
                        <a:rPr lang="en-US" sz="1400" b="1" dirty="0">
                          <a:solidFill>
                            <a:schemeClr val="tx1"/>
                          </a:solidFill>
                          <a:latin typeface="+mn-lt"/>
                        </a:rPr>
                        <a:t>Ibrutinib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CYP3A strong inhibitor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 Cmax 29-fold</a:t>
                      </a:r>
                      <a:r>
                        <a:rPr lang="en-US" sz="1400" baseline="0" dirty="0">
                          <a:solidFill>
                            <a:schemeClr val="tx1"/>
                          </a:solidFill>
                          <a:latin typeface="+mn-lt"/>
                        </a:rPr>
                        <a:t>, </a:t>
                      </a:r>
                      <a:r>
                        <a:rPr lang="en-US" sz="1400" dirty="0">
                          <a:solidFill>
                            <a:schemeClr val="tx1"/>
                          </a:solidFill>
                          <a:latin typeface="+mn-lt"/>
                        </a:rPr>
                        <a:t>↑ AUC 24-fold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Avoid combination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61119">
                <a:tc vMerge="1">
                  <a:txBody>
                    <a:bodyPr/>
                    <a:lstStyle/>
                    <a:p>
                      <a:endParaRPr lang="en-US" sz="1400" dirty="0"/>
                    </a:p>
                  </a:txBody>
                  <a:tcPr/>
                </a:tc>
                <a:tc>
                  <a:txBody>
                    <a:bodyPr/>
                    <a:lstStyle/>
                    <a:p>
                      <a:pPr algn="ctr">
                        <a:lnSpc>
                          <a:spcPct val="90000"/>
                        </a:lnSpc>
                      </a:pPr>
                      <a:r>
                        <a:rPr lang="en-US" sz="1400" dirty="0">
                          <a:solidFill>
                            <a:schemeClr val="tx1"/>
                          </a:solidFill>
                          <a:latin typeface="+mn-lt"/>
                        </a:rPr>
                        <a:t>CYP3A moderate inhibitor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 Cmax 5-fold,</a:t>
                      </a:r>
                      <a:r>
                        <a:rPr lang="en-US" sz="1400" baseline="0" dirty="0">
                          <a:solidFill>
                            <a:schemeClr val="tx1"/>
                          </a:solidFill>
                          <a:latin typeface="+mn-lt"/>
                        </a:rPr>
                        <a:t> </a:t>
                      </a:r>
                      <a:r>
                        <a:rPr lang="en-US" sz="1400" dirty="0">
                          <a:solidFill>
                            <a:schemeClr val="tx1"/>
                          </a:solidFill>
                          <a:latin typeface="+mn-lt"/>
                        </a:rPr>
                        <a:t>↑ AUC 8-fold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 ibrutinib to 140 mg once daily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61119">
                <a:tc vMerge="1">
                  <a:txBody>
                    <a:bodyPr/>
                    <a:lstStyle/>
                    <a:p>
                      <a:endParaRPr lang="en-US" sz="1400"/>
                    </a:p>
                  </a:txBody>
                  <a:tcPr/>
                </a:tc>
                <a:tc>
                  <a:txBody>
                    <a:bodyPr/>
                    <a:lstStyle/>
                    <a:p>
                      <a:pPr algn="ctr">
                        <a:lnSpc>
                          <a:spcPct val="90000"/>
                        </a:lnSpc>
                      </a:pPr>
                      <a:r>
                        <a:rPr lang="en-US" sz="1400" dirty="0">
                          <a:solidFill>
                            <a:schemeClr val="tx1"/>
                          </a:solidFill>
                          <a:latin typeface="+mn-lt"/>
                        </a:rPr>
                        <a:t>CYP3A strong</a:t>
                      </a:r>
                      <a:r>
                        <a:rPr lang="en-US" sz="1400" baseline="0" dirty="0">
                          <a:solidFill>
                            <a:schemeClr val="tx1"/>
                          </a:solidFill>
                          <a:latin typeface="+mn-lt"/>
                        </a:rPr>
                        <a:t> inducer</a:t>
                      </a:r>
                      <a:endParaRPr lang="en-US" sz="14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a:t>
                      </a:r>
                      <a:r>
                        <a:rPr lang="en-US" sz="1400" baseline="0" dirty="0">
                          <a:solidFill>
                            <a:schemeClr val="tx1"/>
                          </a:solidFill>
                          <a:latin typeface="+mn-lt"/>
                        </a:rPr>
                        <a:t> </a:t>
                      </a:r>
                      <a:r>
                        <a:rPr lang="en-US" sz="1400" dirty="0">
                          <a:solidFill>
                            <a:schemeClr val="tx1"/>
                          </a:solidFill>
                          <a:latin typeface="+mn-lt"/>
                        </a:rPr>
                        <a:t>Cmax 13-fold,</a:t>
                      </a:r>
                      <a:r>
                        <a:rPr lang="en-US" sz="1400" baseline="0" dirty="0">
                          <a:solidFill>
                            <a:schemeClr val="tx1"/>
                          </a:solidFill>
                          <a:latin typeface="+mn-lt"/>
                        </a:rPr>
                        <a:t> </a:t>
                      </a:r>
                      <a:r>
                        <a:rPr lang="en-US" sz="1400" dirty="0">
                          <a:solidFill>
                            <a:schemeClr val="tx1"/>
                          </a:solidFill>
                          <a:latin typeface="+mn-lt"/>
                        </a:rPr>
                        <a:t>↓ AUC 10-fold</a:t>
                      </a:r>
                      <a:endParaRPr lang="en-US" sz="1400" dirty="0">
                        <a:solidFill>
                          <a:schemeClr val="tx1"/>
                        </a:solidFill>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Avoid combination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61119">
                <a:tc vMerge="1">
                  <a:txBody>
                    <a:bodyPr/>
                    <a:lstStyle/>
                    <a:p>
                      <a:endParaRPr lang="en-US" sz="1400" dirty="0"/>
                    </a:p>
                  </a:txBody>
                  <a:tcPr/>
                </a:tc>
                <a:tc>
                  <a:txBody>
                    <a:bodyPr/>
                    <a:lstStyle/>
                    <a:p>
                      <a:pPr algn="ctr">
                        <a:lnSpc>
                          <a:spcPct val="90000"/>
                        </a:lnSpc>
                      </a:pPr>
                      <a:r>
                        <a:rPr lang="en-US" sz="1400" dirty="0">
                          <a:solidFill>
                            <a:schemeClr val="tx1"/>
                          </a:solidFill>
                          <a:latin typeface="+mn-lt"/>
                        </a:rPr>
                        <a:t>Anticoagulants/Anti-platelets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latin typeface="+mn-lt"/>
                        </a:rPr>
                        <a:t>↑ bleeding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Monitor for bleeding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61119">
                <a:tc vMerge="1">
                  <a:txBody>
                    <a:bodyPr/>
                    <a:lstStyle/>
                    <a:p>
                      <a:endParaRPr lang="en-US" sz="1200" dirty="0">
                        <a:solidFill>
                          <a:schemeClr val="bg1"/>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latin typeface="+mn-lt"/>
                        </a:rPr>
                        <a:t>CYP3A strong inhibitor/P-gp</a:t>
                      </a:r>
                      <a:r>
                        <a:rPr lang="en-US" sz="1400" baseline="0" dirty="0">
                          <a:solidFill>
                            <a:schemeClr val="tx1"/>
                          </a:solidFill>
                          <a:latin typeface="+mn-lt"/>
                        </a:rPr>
                        <a:t> inhibitor</a:t>
                      </a:r>
                      <a:r>
                        <a:rPr lang="en-US" sz="1400" dirty="0">
                          <a:solidFill>
                            <a:schemeClr val="tx1"/>
                          </a:solidFill>
                          <a:latin typeface="+mn-l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No </a:t>
                      </a:r>
                      <a:r>
                        <a:rPr lang="en-US" sz="1400" dirty="0">
                          <a:solidFill>
                            <a:schemeClr val="tx1"/>
                          </a:solidFill>
                          <a:latin typeface="+mn-lt"/>
                          <a:cs typeface="Arial"/>
                        </a:rPr>
                        <a:t>∆ </a:t>
                      </a:r>
                      <a:r>
                        <a:rPr lang="en-US" sz="1400" dirty="0">
                          <a:solidFill>
                            <a:schemeClr val="tx1"/>
                          </a:solidFill>
                          <a:latin typeface="+mn-lt"/>
                        </a:rPr>
                        <a:t>Cmax,</a:t>
                      </a:r>
                      <a:r>
                        <a:rPr lang="en-US" sz="1400" baseline="0" dirty="0">
                          <a:solidFill>
                            <a:schemeClr val="tx1"/>
                          </a:solidFill>
                          <a:latin typeface="+mn-lt"/>
                        </a:rPr>
                        <a:t> </a:t>
                      </a:r>
                      <a:r>
                        <a:rPr lang="en-US" sz="1400" dirty="0">
                          <a:solidFill>
                            <a:schemeClr val="tx1"/>
                          </a:solidFill>
                          <a:latin typeface="+mn-lt"/>
                        </a:rPr>
                        <a:t>↑ AUC 1.8-fold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solidFill>
                            <a:schemeClr val="tx1"/>
                          </a:solidFill>
                          <a:latin typeface="+mn-lt"/>
                        </a:rPr>
                        <a:t>Monitor for ibrutinib</a:t>
                      </a:r>
                      <a:r>
                        <a:rPr lang="en-US" sz="1400" baseline="0" dirty="0">
                          <a:solidFill>
                            <a:schemeClr val="tx1"/>
                          </a:solidFill>
                          <a:latin typeface="+mn-lt"/>
                        </a:rPr>
                        <a:t> toxicity</a:t>
                      </a:r>
                      <a:endParaRPr lang="en-US" sz="14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61119">
                <a:tc row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a:latin typeface="+mn-lt"/>
                      </a:endParaRPr>
                    </a:p>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a:latin typeface="+mn-lt"/>
                      </a:endParaRPr>
                    </a:p>
                    <a:p>
                      <a:pPr marL="0" marR="0" indent="0" algn="ctr" defTabSz="914400" rtl="0" eaLnBrk="1" fontAlgn="auto" latinLnBrk="0" hangingPunct="1">
                        <a:lnSpc>
                          <a:spcPct val="90000"/>
                        </a:lnSpc>
                        <a:spcBef>
                          <a:spcPts val="0"/>
                        </a:spcBef>
                        <a:spcAft>
                          <a:spcPts val="0"/>
                        </a:spcAft>
                        <a:buClrTx/>
                        <a:buSzTx/>
                        <a:buFontTx/>
                        <a:buNone/>
                        <a:tabLst/>
                        <a:defRPr/>
                      </a:pPr>
                      <a:r>
                        <a:rPr lang="en-US" sz="1400" b="1" dirty="0">
                          <a:latin typeface="+mn-lt"/>
                        </a:rPr>
                        <a:t>Idelalisib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latin typeface="+mn-lt"/>
                        </a:rPr>
                        <a:t>CYP3A strong inducer/P-gp inducer</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latin typeface="+mn-lt"/>
                        </a:rPr>
                        <a:t>↓</a:t>
                      </a:r>
                      <a:r>
                        <a:rPr lang="en-US" sz="1400" baseline="0" dirty="0">
                          <a:latin typeface="+mn-lt"/>
                        </a:rPr>
                        <a:t> </a:t>
                      </a:r>
                      <a:r>
                        <a:rPr lang="en-US" sz="1400" dirty="0">
                          <a:latin typeface="+mn-lt"/>
                        </a:rPr>
                        <a:t>Cmax 58%</a:t>
                      </a:r>
                      <a:r>
                        <a:rPr lang="en-US" sz="1400" baseline="0" dirty="0">
                          <a:latin typeface="+mn-lt"/>
                        </a:rPr>
                        <a:t>, </a:t>
                      </a:r>
                      <a:r>
                        <a:rPr lang="en-US" sz="1400" dirty="0">
                          <a:latin typeface="+mn-lt"/>
                        </a:rPr>
                        <a:t>↓ AUC 75%</a:t>
                      </a:r>
                      <a:endParaRPr lang="en-US" sz="1400" dirty="0">
                        <a:solidFill>
                          <a:schemeClr val="bg1"/>
                        </a:solidFill>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latin typeface="+mn-lt"/>
                        </a:rPr>
                        <a:t>Avoid combination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443903">
                <a:tc vMerge="1">
                  <a:txBody>
                    <a:bodyPr/>
                    <a:lstStyle/>
                    <a:p>
                      <a:endParaRPr lang="en-US" sz="1200" dirty="0">
                        <a:solidFill>
                          <a:schemeClr val="bg1"/>
                        </a:solidFill>
                      </a:endParaRPr>
                    </a:p>
                  </a:txBody>
                  <a:tcPr/>
                </a:tc>
                <a:tc>
                  <a:txBody>
                    <a:bodyPr/>
                    <a:lstStyle/>
                    <a:p>
                      <a:pPr algn="ctr">
                        <a:lnSpc>
                          <a:spcPct val="90000"/>
                        </a:lnSpc>
                      </a:pPr>
                      <a:r>
                        <a:rPr lang="en-US" sz="1400" dirty="0">
                          <a:latin typeface="+mn-lt"/>
                        </a:rPr>
                        <a:t>CYP3A4 substrates</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latin typeface="+mn-lt"/>
                        </a:rPr>
                        <a:t>↑ CYP3A4 substrate Cmax 2.4-fold,</a:t>
                      </a:r>
                      <a:r>
                        <a:rPr lang="en-US" sz="1400" baseline="0" dirty="0">
                          <a:latin typeface="+mn-lt"/>
                        </a:rPr>
                        <a:t> </a:t>
                      </a:r>
                    </a:p>
                    <a:p>
                      <a:pPr algn="ctr">
                        <a:lnSpc>
                          <a:spcPct val="90000"/>
                        </a:lnSpc>
                      </a:pPr>
                      <a:r>
                        <a:rPr lang="en-US" sz="1400" dirty="0">
                          <a:latin typeface="+mn-lt"/>
                        </a:rPr>
                        <a:t>↑ CYP3A4 substrate AUC 5.4-fold</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1400" dirty="0">
                          <a:latin typeface="+mn-lt"/>
                        </a:rPr>
                        <a:t>Avoid combination</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443903">
                <a:tc rowSpan="5">
                  <a:txBody>
                    <a:bodyPr/>
                    <a:lstStyle/>
                    <a:p>
                      <a:pPr algn="ctr">
                        <a:lnSpc>
                          <a:spcPct val="90000"/>
                        </a:lnSpc>
                      </a:pPr>
                      <a:endParaRPr lang="en-US" sz="1400" b="1" dirty="0">
                        <a:latin typeface="+mn-lt"/>
                      </a:endParaRPr>
                    </a:p>
                    <a:p>
                      <a:pPr algn="ctr">
                        <a:lnSpc>
                          <a:spcPct val="90000"/>
                        </a:lnSpc>
                      </a:pPr>
                      <a:endParaRPr lang="en-US" sz="1400" b="1" dirty="0">
                        <a:latin typeface="+mn-lt"/>
                      </a:endParaRPr>
                    </a:p>
                    <a:p>
                      <a:pPr algn="ctr">
                        <a:lnSpc>
                          <a:spcPct val="90000"/>
                        </a:lnSpc>
                      </a:pPr>
                      <a:endParaRPr lang="en-US" sz="1400" b="1" dirty="0">
                        <a:latin typeface="+mn-lt"/>
                      </a:endParaRPr>
                    </a:p>
                    <a:p>
                      <a:pPr algn="ctr">
                        <a:lnSpc>
                          <a:spcPct val="90000"/>
                        </a:lnSpc>
                      </a:pPr>
                      <a:endParaRPr lang="en-US" sz="1400" b="1" dirty="0">
                        <a:latin typeface="+mn-lt"/>
                      </a:endParaRPr>
                    </a:p>
                    <a:p>
                      <a:pPr algn="ctr">
                        <a:lnSpc>
                          <a:spcPct val="90000"/>
                        </a:lnSpc>
                      </a:pPr>
                      <a:endParaRPr lang="en-US" sz="1400" b="1" dirty="0">
                        <a:latin typeface="+mn-lt"/>
                      </a:endParaRPr>
                    </a:p>
                    <a:p>
                      <a:pPr algn="ctr">
                        <a:lnSpc>
                          <a:spcPct val="90000"/>
                        </a:lnSpc>
                      </a:pPr>
                      <a:r>
                        <a:rPr lang="en-US" sz="1400" b="1" dirty="0">
                          <a:latin typeface="+mn-lt"/>
                        </a:rPr>
                        <a:t>Venetoclax</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CYP3A strong inhibitor</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 Cmax 2.3-fold</a:t>
                      </a:r>
                      <a:r>
                        <a:rPr lang="en-US" sz="1400" baseline="0" dirty="0">
                          <a:latin typeface="+mn-lt"/>
                        </a:rPr>
                        <a:t>  </a:t>
                      </a:r>
                      <a:r>
                        <a:rPr lang="en-US" sz="1400" dirty="0">
                          <a:latin typeface="+mn-lt"/>
                        </a:rPr>
                        <a:t>↑ AUC 6.4-fold</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Initiation</a:t>
                      </a:r>
                      <a:r>
                        <a:rPr lang="en-US" sz="1400" dirty="0" smtClean="0">
                          <a:latin typeface="+mn-lt"/>
                        </a:rPr>
                        <a:t>:</a:t>
                      </a:r>
                      <a:r>
                        <a:rPr lang="en-US" sz="1400" baseline="0" dirty="0" smtClean="0">
                          <a:latin typeface="+mn-lt"/>
                        </a:rPr>
                        <a:t> Avoid </a:t>
                      </a:r>
                      <a:r>
                        <a:rPr lang="en-US" sz="1400" baseline="0" dirty="0">
                          <a:latin typeface="+mn-lt"/>
                        </a:rPr>
                        <a:t>combination; </a:t>
                      </a:r>
                    </a:p>
                    <a:p>
                      <a:pPr algn="ctr">
                        <a:lnSpc>
                          <a:spcPct val="90000"/>
                        </a:lnSpc>
                      </a:pPr>
                      <a:r>
                        <a:rPr lang="en-US" sz="1400" baseline="0" dirty="0">
                          <a:latin typeface="+mn-lt"/>
                        </a:rPr>
                        <a:t>Steady Dose: avoid or </a:t>
                      </a:r>
                      <a:r>
                        <a:rPr lang="en-US" sz="1400" dirty="0">
                          <a:latin typeface="+mn-lt"/>
                        </a:rPr>
                        <a:t>↓ venetoclax</a:t>
                      </a:r>
                      <a:r>
                        <a:rPr lang="en-US" sz="1400" baseline="0" dirty="0">
                          <a:latin typeface="+mn-lt"/>
                        </a:rPr>
                        <a:t> </a:t>
                      </a:r>
                      <a:r>
                        <a:rPr lang="en-US" sz="1400" dirty="0">
                          <a:latin typeface="+mn-lt"/>
                        </a:rPr>
                        <a:t>by</a:t>
                      </a:r>
                      <a:r>
                        <a:rPr lang="en-US" sz="1400" baseline="0" dirty="0">
                          <a:latin typeface="+mn-lt"/>
                        </a:rPr>
                        <a:t> 75% </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43903">
                <a:tc vMerge="1">
                  <a:txBody>
                    <a:bodyPr/>
                    <a:lstStyle/>
                    <a:p>
                      <a:endParaRPr lang="en-US" sz="1200" dirty="0">
                        <a:solidFill>
                          <a:schemeClr val="bg1"/>
                        </a:solidFill>
                      </a:endParaRPr>
                    </a:p>
                  </a:txBody>
                  <a:tcPr>
                    <a:solidFill>
                      <a:schemeClr val="tx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latin typeface="+mn-lt"/>
                        </a:rPr>
                        <a:t>CYP3A moderate </a:t>
                      </a:r>
                      <a:r>
                        <a:rPr lang="en-US" sz="1400" dirty="0" smtClean="0">
                          <a:latin typeface="+mn-lt"/>
                        </a:rPr>
                        <a:t>inhibitor/        </a:t>
                      </a:r>
                      <a:endParaRPr lang="en-US" sz="1400" dirty="0">
                        <a:latin typeface="+mn-lt"/>
                      </a:endParaRPr>
                    </a:p>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latin typeface="+mn-lt"/>
                        </a:rPr>
                        <a:t>P-glycoprotein inhibitor</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 Cmax </a:t>
                      </a:r>
                    </a:p>
                    <a:p>
                      <a:pPr algn="ctr">
                        <a:lnSpc>
                          <a:spcPct val="90000"/>
                        </a:lnSpc>
                      </a:pPr>
                      <a:r>
                        <a:rPr lang="en-US" sz="1400" dirty="0">
                          <a:latin typeface="+mn-lt"/>
                        </a:rPr>
                        <a:t>↑ AUC</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smtClean="0">
                          <a:latin typeface="+mn-lt"/>
                        </a:rPr>
                        <a:t>Initiation/Stead</a:t>
                      </a:r>
                      <a:r>
                        <a:rPr lang="en-US" sz="1400" baseline="0" dirty="0" smtClean="0">
                          <a:latin typeface="+mn-lt"/>
                        </a:rPr>
                        <a:t>y </a:t>
                      </a:r>
                      <a:r>
                        <a:rPr lang="en-US" sz="1400" baseline="0" dirty="0">
                          <a:latin typeface="+mn-lt"/>
                        </a:rPr>
                        <a:t>Dose: avoid combination or </a:t>
                      </a:r>
                      <a:r>
                        <a:rPr lang="en-US" sz="1400" dirty="0">
                          <a:latin typeface="+mn-lt"/>
                        </a:rPr>
                        <a:t>↓ venetoclax by</a:t>
                      </a:r>
                      <a:r>
                        <a:rPr lang="en-US" sz="1400" baseline="0" dirty="0">
                          <a:latin typeface="+mn-lt"/>
                        </a:rPr>
                        <a:t> 50% </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61119">
                <a:tc vMerge="1">
                  <a:txBody>
                    <a:bodyPr/>
                    <a:lstStyle/>
                    <a:p>
                      <a:endParaRPr lang="en-US" sz="1200" dirty="0">
                        <a:solidFill>
                          <a:schemeClr val="bg1"/>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latin typeface="+mn-lt"/>
                        </a:rPr>
                        <a:t>CYP3A strong</a:t>
                      </a:r>
                      <a:r>
                        <a:rPr lang="en-US" sz="1400" baseline="0" dirty="0">
                          <a:latin typeface="+mn-lt"/>
                        </a:rPr>
                        <a:t> inducer</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a:t>
                      </a:r>
                      <a:r>
                        <a:rPr lang="en-US" sz="1400" baseline="0" dirty="0">
                          <a:latin typeface="+mn-lt"/>
                        </a:rPr>
                        <a:t> </a:t>
                      </a:r>
                      <a:r>
                        <a:rPr lang="en-US" sz="1400" dirty="0">
                          <a:latin typeface="+mn-lt"/>
                        </a:rPr>
                        <a:t>Cmax 42</a:t>
                      </a:r>
                      <a:r>
                        <a:rPr lang="en-US" sz="1400" dirty="0" smtClean="0">
                          <a:latin typeface="+mn-lt"/>
                        </a:rPr>
                        <a:t>%</a:t>
                      </a:r>
                      <a:r>
                        <a:rPr lang="en-US" sz="1400" baseline="0" dirty="0" smtClean="0">
                          <a:latin typeface="+mn-lt"/>
                        </a:rPr>
                        <a:t> </a:t>
                      </a:r>
                      <a:r>
                        <a:rPr lang="en-US" sz="1400" dirty="0" smtClean="0">
                          <a:latin typeface="+mn-lt"/>
                        </a:rPr>
                        <a:t>↓ </a:t>
                      </a:r>
                      <a:r>
                        <a:rPr lang="en-US" sz="1400" dirty="0">
                          <a:latin typeface="+mn-lt"/>
                        </a:rPr>
                        <a:t>AUC 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Avoid combination</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61119">
                <a:tc vMerge="1">
                  <a:txBody>
                    <a:bodyPr/>
                    <a:lstStyle/>
                    <a:p>
                      <a:endParaRPr lang="en-US" sz="1200" dirty="0">
                        <a:solidFill>
                          <a:schemeClr val="bg1"/>
                        </a:solidFill>
                      </a:endParaRPr>
                    </a:p>
                  </a:txBody>
                  <a:tcPr/>
                </a:tc>
                <a:tc>
                  <a:txBody>
                    <a:bodyPr/>
                    <a:lstStyle/>
                    <a:p>
                      <a:pPr algn="ctr">
                        <a:lnSpc>
                          <a:spcPct val="90000"/>
                        </a:lnSpc>
                      </a:pPr>
                      <a:r>
                        <a:rPr lang="en-US" sz="1400" dirty="0">
                          <a:latin typeface="+mn-lt"/>
                        </a:rPr>
                        <a:t>Warfarin</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 Cmax 18</a:t>
                      </a:r>
                      <a:r>
                        <a:rPr lang="en-US" sz="1400" dirty="0" smtClean="0">
                          <a:latin typeface="+mn-lt"/>
                        </a:rPr>
                        <a:t>%</a:t>
                      </a:r>
                      <a:r>
                        <a:rPr lang="en-US" sz="1400" baseline="0" dirty="0" smtClean="0">
                          <a:latin typeface="+mn-lt"/>
                        </a:rPr>
                        <a:t> </a:t>
                      </a:r>
                      <a:r>
                        <a:rPr lang="en-US" sz="1400" dirty="0" smtClean="0">
                          <a:latin typeface="+mn-lt"/>
                        </a:rPr>
                        <a:t>↑ </a:t>
                      </a:r>
                      <a:r>
                        <a:rPr lang="en-US" sz="1400" dirty="0">
                          <a:latin typeface="+mn-lt"/>
                        </a:rPr>
                        <a:t>AUC 28%</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Monitor INR or use alternative</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443903">
                <a:tc vMerge="1">
                  <a:txBody>
                    <a:bodyPr/>
                    <a:lstStyle/>
                    <a:p>
                      <a:endParaRPr lang="en-US" sz="1200" dirty="0">
                        <a:solidFill>
                          <a:schemeClr val="bg1"/>
                        </a:solidFill>
                      </a:endParaRPr>
                    </a:p>
                  </a:txBody>
                  <a:tcPr/>
                </a:tc>
                <a:tc>
                  <a:txBody>
                    <a:bodyPr/>
                    <a:lstStyle/>
                    <a:p>
                      <a:pPr algn="ctr">
                        <a:lnSpc>
                          <a:spcPct val="90000"/>
                        </a:lnSpc>
                      </a:pPr>
                      <a:r>
                        <a:rPr lang="en-US" sz="1400" dirty="0">
                          <a:latin typeface="+mn-lt"/>
                        </a:rPr>
                        <a:t>P-glycoprotein substrates</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 </a:t>
                      </a:r>
                      <a:r>
                        <a:rPr lang="en-US" sz="1400" dirty="0" smtClean="0">
                          <a:latin typeface="+mn-lt"/>
                        </a:rPr>
                        <a:t>Cmax</a:t>
                      </a:r>
                      <a:r>
                        <a:rPr lang="en-US" sz="1400" baseline="0" dirty="0" smtClean="0">
                          <a:latin typeface="+mn-lt"/>
                        </a:rPr>
                        <a:t> </a:t>
                      </a:r>
                      <a:r>
                        <a:rPr lang="en-US" sz="1400" dirty="0" smtClean="0">
                          <a:latin typeface="+mn-lt"/>
                        </a:rPr>
                        <a:t>↑ </a:t>
                      </a:r>
                      <a:r>
                        <a:rPr lang="en-US" sz="1400" dirty="0">
                          <a:latin typeface="+mn-lt"/>
                        </a:rPr>
                        <a:t>AUC</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latin typeface="+mn-lt"/>
                        </a:rPr>
                        <a:t>Avoid combination or take P-glycoprotein substrate</a:t>
                      </a:r>
                      <a:r>
                        <a:rPr lang="en-US" sz="1400" baseline="0" dirty="0">
                          <a:latin typeface="+mn-lt"/>
                        </a:rPr>
                        <a:t> 6 hours before venetoclax</a:t>
                      </a:r>
                      <a:endParaRPr 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10" name="TextBox 9"/>
          <p:cNvSpPr txBox="1"/>
          <p:nvPr/>
        </p:nvSpPr>
        <p:spPr>
          <a:xfrm>
            <a:off x="901998" y="6329735"/>
            <a:ext cx="10294087" cy="461665"/>
          </a:xfrm>
          <a:prstGeom prst="rect">
            <a:avLst/>
          </a:prstGeom>
          <a:noFill/>
        </p:spPr>
        <p:txBody>
          <a:bodyPr wrap="square" rtlCol="0">
            <a:spAutoFit/>
          </a:bodyPr>
          <a:lstStyle/>
          <a:p>
            <a:r>
              <a:rPr lang="en-US" sz="1200" dirty="0"/>
              <a:t>Imbruvica [prescribing information]. Sunnyvale, CA</a:t>
            </a:r>
            <a:r>
              <a:rPr lang="en-US" sz="1200" dirty="0" smtClean="0"/>
              <a:t>: Pharmacyclics</a:t>
            </a:r>
            <a:r>
              <a:rPr lang="en-US" sz="1200" dirty="0"/>
              <a:t>, LLC </a:t>
            </a:r>
            <a:r>
              <a:rPr lang="en-US" sz="1200" dirty="0" smtClean="0"/>
              <a:t>2016.; </a:t>
            </a:r>
            <a:r>
              <a:rPr lang="en-US" sz="1200" dirty="0"/>
              <a:t>Zydelig [prescribing information]. Foster City, CA</a:t>
            </a:r>
            <a:r>
              <a:rPr lang="en-US" sz="1200" dirty="0" smtClean="0"/>
              <a:t>: Gilead </a:t>
            </a:r>
            <a:r>
              <a:rPr lang="en-US" sz="1200" dirty="0"/>
              <a:t>Sciences, Inc. </a:t>
            </a:r>
            <a:r>
              <a:rPr lang="en-US" sz="1200" dirty="0" smtClean="0"/>
              <a:t>2014</a:t>
            </a:r>
            <a:r>
              <a:rPr lang="en-US" sz="1200" dirty="0"/>
              <a:t>.; VENCLEXTA [prescribing information]. North Chicago, IL</a:t>
            </a:r>
            <a:r>
              <a:rPr lang="en-US" sz="1200" dirty="0" smtClean="0"/>
              <a:t>: AbbVie </a:t>
            </a:r>
            <a:r>
              <a:rPr lang="en-US" sz="1200" dirty="0"/>
              <a:t>Inc. </a:t>
            </a:r>
            <a:r>
              <a:rPr lang="en-US" sz="1200" dirty="0" smtClean="0"/>
              <a:t>2016.</a:t>
            </a:r>
            <a:endParaRPr lang="en-US" sz="1200" dirty="0"/>
          </a:p>
        </p:txBody>
      </p:sp>
    </p:spTree>
    <p:extLst>
      <p:ext uri="{BB962C8B-B14F-4D97-AF65-F5344CB8AC3E}">
        <p14:creationId xmlns:p14="http://schemas.microsoft.com/office/powerpoint/2010/main" val="1299631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27590" cy="1325563"/>
          </a:xfrm>
        </p:spPr>
        <p:txBody>
          <a:bodyPr>
            <a:normAutofit/>
          </a:bodyPr>
          <a:lstStyle/>
          <a:p>
            <a:r>
              <a:rPr lang="en-US" sz="3600" b="1" dirty="0"/>
              <a:t>Chronic Lymphocytic Leukemia (CLL) is the </a:t>
            </a:r>
            <a:r>
              <a:rPr lang="en-US" sz="3600" b="1" dirty="0" smtClean="0"/>
              <a:t>Accumulation </a:t>
            </a:r>
            <a:r>
              <a:rPr lang="en-US" sz="3600" b="1" dirty="0"/>
              <a:t>of </a:t>
            </a:r>
            <a:r>
              <a:rPr lang="en-US" sz="3600" b="1" dirty="0" smtClean="0"/>
              <a:t>Immature Lymphocytes</a:t>
            </a:r>
            <a:endParaRPr lang="en-US" sz="3600" b="1" dirty="0"/>
          </a:p>
        </p:txBody>
      </p:sp>
      <p:sp>
        <p:nvSpPr>
          <p:cNvPr id="7" name="Rectangle 6"/>
          <p:cNvSpPr/>
          <p:nvPr/>
        </p:nvSpPr>
        <p:spPr>
          <a:xfrm>
            <a:off x="961535" y="1828801"/>
            <a:ext cx="5618374" cy="838985"/>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marL="857250"/>
            <a:r>
              <a:rPr lang="en-US" sz="2400" b="1" dirty="0">
                <a:solidFill>
                  <a:schemeClr val="tx1"/>
                </a:solidFill>
              </a:rPr>
              <a:t>Indolent</a:t>
            </a:r>
            <a:r>
              <a:rPr lang="en-US" sz="2400" dirty="0">
                <a:solidFill>
                  <a:schemeClr val="tx1"/>
                </a:solidFill>
              </a:rPr>
              <a:t> (slow-growing) cancer </a:t>
            </a:r>
          </a:p>
        </p:txBody>
      </p:sp>
      <p:sp>
        <p:nvSpPr>
          <p:cNvPr id="8" name="Rectangle 7"/>
          <p:cNvSpPr/>
          <p:nvPr/>
        </p:nvSpPr>
        <p:spPr>
          <a:xfrm>
            <a:off x="961535" y="3089755"/>
            <a:ext cx="5618374" cy="838985"/>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marL="857250"/>
            <a:r>
              <a:rPr lang="en-US" sz="2400" dirty="0">
                <a:solidFill>
                  <a:schemeClr val="tx1"/>
                </a:solidFill>
              </a:rPr>
              <a:t>Primarily in </a:t>
            </a:r>
            <a:r>
              <a:rPr lang="en-US" sz="2400" b="1" dirty="0">
                <a:solidFill>
                  <a:schemeClr val="tx1"/>
                </a:solidFill>
              </a:rPr>
              <a:t>blood</a:t>
            </a:r>
            <a:r>
              <a:rPr lang="en-US" sz="2400" dirty="0">
                <a:solidFill>
                  <a:schemeClr val="tx1"/>
                </a:solidFill>
              </a:rPr>
              <a:t> and </a:t>
            </a:r>
            <a:r>
              <a:rPr lang="en-US" sz="2400" b="1" dirty="0">
                <a:solidFill>
                  <a:schemeClr val="tx1"/>
                </a:solidFill>
              </a:rPr>
              <a:t>bone marrow</a:t>
            </a:r>
          </a:p>
        </p:txBody>
      </p:sp>
      <p:sp>
        <p:nvSpPr>
          <p:cNvPr id="10" name="Rectangle 9"/>
          <p:cNvSpPr/>
          <p:nvPr/>
        </p:nvSpPr>
        <p:spPr>
          <a:xfrm>
            <a:off x="961535" y="4350709"/>
            <a:ext cx="5618374" cy="838985"/>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marL="857250"/>
            <a:r>
              <a:rPr lang="en-US" sz="2400" dirty="0">
                <a:solidFill>
                  <a:schemeClr val="tx1"/>
                </a:solidFill>
              </a:rPr>
              <a:t>Later stages in lymph nodes, spleen and/or </a:t>
            </a:r>
            <a:r>
              <a:rPr lang="en-US" sz="2400" dirty="0" smtClean="0">
                <a:solidFill>
                  <a:schemeClr val="tx1"/>
                </a:solidFill>
              </a:rPr>
              <a:t>liver </a:t>
            </a:r>
            <a:endParaRPr lang="en-US" sz="2400" dirty="0">
              <a:solidFill>
                <a:schemeClr val="tx1"/>
              </a:solidFill>
            </a:endParaRPr>
          </a:p>
        </p:txBody>
      </p:sp>
      <p:sp>
        <p:nvSpPr>
          <p:cNvPr id="11" name="Rectangle 10"/>
          <p:cNvSpPr/>
          <p:nvPr/>
        </p:nvSpPr>
        <p:spPr>
          <a:xfrm>
            <a:off x="961535" y="5611663"/>
            <a:ext cx="5618374" cy="838985"/>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marL="857250"/>
            <a:r>
              <a:rPr lang="en-US" sz="2400" dirty="0">
                <a:solidFill>
                  <a:schemeClr val="tx1"/>
                </a:solidFill>
              </a:rPr>
              <a:t>Lymph node-predominant disease is small lymphocytic lymphoma (SLL) </a:t>
            </a:r>
          </a:p>
        </p:txBody>
      </p:sp>
      <p:pic>
        <p:nvPicPr>
          <p:cNvPr id="12" name="Picture 11"/>
          <p:cNvPicPr>
            <a:picLocks noChangeAspect="1"/>
          </p:cNvPicPr>
          <p:nvPr/>
        </p:nvPicPr>
        <p:blipFill>
          <a:blip r:embed="rId3" cstate="print"/>
          <a:stretch>
            <a:fillRect/>
          </a:stretch>
        </p:blipFill>
        <p:spPr>
          <a:xfrm>
            <a:off x="1016766" y="5641058"/>
            <a:ext cx="801279" cy="780193"/>
          </a:xfrm>
          <a:prstGeom prst="rect">
            <a:avLst/>
          </a:prstGeom>
        </p:spPr>
      </p:pic>
      <p:pic>
        <p:nvPicPr>
          <p:cNvPr id="13" name="Picture 12"/>
          <p:cNvPicPr>
            <a:picLocks noChangeAspect="1"/>
          </p:cNvPicPr>
          <p:nvPr/>
        </p:nvPicPr>
        <p:blipFill>
          <a:blip r:embed="rId4" cstate="print"/>
          <a:stretch>
            <a:fillRect/>
          </a:stretch>
        </p:blipFill>
        <p:spPr>
          <a:xfrm>
            <a:off x="1027524" y="4354676"/>
            <a:ext cx="801279" cy="835018"/>
          </a:xfrm>
          <a:prstGeom prst="rect">
            <a:avLst/>
          </a:prstGeom>
        </p:spPr>
      </p:pic>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500"/>
                    </a14:imgEffect>
                    <a14:imgEffect>
                      <a14:saturation sat="86000"/>
                    </a14:imgEffect>
                  </a14:imgLayer>
                </a14:imgProps>
              </a:ext>
            </a:extLst>
          </a:blip>
          <a:stretch>
            <a:fillRect/>
          </a:stretch>
        </p:blipFill>
        <p:spPr>
          <a:xfrm>
            <a:off x="1090863" y="3156145"/>
            <a:ext cx="696116" cy="706204"/>
          </a:xfrm>
          <a:prstGeom prst="rect">
            <a:avLst/>
          </a:prstGeom>
        </p:spPr>
      </p:pic>
      <p:pic>
        <p:nvPicPr>
          <p:cNvPr id="21" name="Picture 20"/>
          <p:cNvPicPr>
            <a:picLocks noChangeAspect="1"/>
          </p:cNvPicPr>
          <p:nvPr/>
        </p:nvPicPr>
        <p:blipFill>
          <a:blip r:embed="rId7" cstate="print">
            <a:extLst>
              <a:ext uri="{BEBA8EAE-BF5A-486C-A8C5-ECC9F3942E4B}">
                <a14:imgProps xmlns:a14="http://schemas.microsoft.com/office/drawing/2010/main">
                  <a14:imgLayer r:embed="rId8">
                    <a14:imgEffect>
                      <a14:saturation sat="58000"/>
                    </a14:imgEffect>
                  </a14:imgLayer>
                </a14:imgProps>
              </a:ext>
            </a:extLst>
          </a:blip>
          <a:stretch>
            <a:fillRect/>
          </a:stretch>
        </p:blipFill>
        <p:spPr>
          <a:xfrm>
            <a:off x="1047831" y="1871833"/>
            <a:ext cx="755271" cy="788690"/>
          </a:xfrm>
          <a:prstGeom prst="rect">
            <a:avLst/>
          </a:prstGeom>
        </p:spPr>
      </p:pic>
      <p:sp>
        <p:nvSpPr>
          <p:cNvPr id="22" name="Rectangle 21"/>
          <p:cNvSpPr/>
          <p:nvPr/>
        </p:nvSpPr>
        <p:spPr>
          <a:xfrm>
            <a:off x="6986577" y="1828801"/>
            <a:ext cx="4459559" cy="4621847"/>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r>
              <a:rPr lang="en-US" sz="2400" b="1" dirty="0">
                <a:solidFill>
                  <a:schemeClr val="tx1"/>
                </a:solidFill>
              </a:rPr>
              <a:t>Relapsed Disease</a:t>
            </a:r>
            <a:r>
              <a:rPr lang="en-US" sz="2400" dirty="0">
                <a:solidFill>
                  <a:schemeClr val="tx1"/>
                </a:solidFill>
              </a:rPr>
              <a:t>:</a:t>
            </a:r>
          </a:p>
          <a:p>
            <a:pPr marL="342900" indent="-288925">
              <a:buFont typeface="Arial" panose="020B0604020202020204" pitchFamily="34" charset="0"/>
              <a:buChar char="•"/>
            </a:pPr>
            <a:r>
              <a:rPr lang="en-US" sz="2400" dirty="0">
                <a:solidFill>
                  <a:schemeClr val="tx1"/>
                </a:solidFill>
              </a:rPr>
              <a:t>Disease recurrence</a:t>
            </a:r>
          </a:p>
          <a:p>
            <a:pPr marL="342900" indent="-342900">
              <a:buFont typeface="Arial" panose="020B0604020202020204" pitchFamily="34" charset="0"/>
              <a:buChar char="•"/>
            </a:pPr>
            <a:endParaRPr lang="en-US" sz="2400" dirty="0">
              <a:solidFill>
                <a:schemeClr val="tx1"/>
              </a:solidFill>
            </a:endParaRPr>
          </a:p>
          <a:p>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endParaRPr lang="en-US" sz="2400" b="1" dirty="0">
              <a:solidFill>
                <a:schemeClr val="tx1"/>
              </a:solidFill>
            </a:endParaRPr>
          </a:p>
          <a:p>
            <a:r>
              <a:rPr lang="en-US" sz="2400" b="1" dirty="0">
                <a:solidFill>
                  <a:schemeClr val="tx1"/>
                </a:solidFill>
              </a:rPr>
              <a:t>Refractory Disease</a:t>
            </a:r>
            <a:r>
              <a:rPr lang="en-US" sz="2400" dirty="0">
                <a:solidFill>
                  <a:schemeClr val="tx1"/>
                </a:solidFill>
              </a:rPr>
              <a:t>:</a:t>
            </a:r>
          </a:p>
          <a:p>
            <a:pPr marL="342900" indent="-288925">
              <a:buFont typeface="Arial" panose="020B0604020202020204" pitchFamily="34" charset="0"/>
              <a:buChar char="•"/>
            </a:pPr>
            <a:r>
              <a:rPr lang="en-US" sz="2400" dirty="0">
                <a:solidFill>
                  <a:schemeClr val="tx1"/>
                </a:solidFill>
              </a:rPr>
              <a:t>Fail to achieve an objective response to therapy (</a:t>
            </a:r>
            <a:r>
              <a:rPr lang="en-US" sz="2400" dirty="0">
                <a:solidFill>
                  <a:schemeClr val="tx1"/>
                </a:solidFill>
                <a:cs typeface="Arial" panose="020B0604020202020204" pitchFamily="34" charset="0"/>
              </a:rPr>
              <a:t>≥ PR</a:t>
            </a:r>
            <a:r>
              <a:rPr lang="en-US" sz="2400" dirty="0">
                <a:solidFill>
                  <a:schemeClr val="tx1"/>
                </a:solidFill>
              </a:rPr>
              <a:t>)</a:t>
            </a:r>
          </a:p>
          <a:p>
            <a:pPr marL="342900" indent="-288925">
              <a:buFont typeface="Arial" panose="020B0604020202020204" pitchFamily="34" charset="0"/>
              <a:buChar char="•"/>
            </a:pPr>
            <a:r>
              <a:rPr lang="en-US" sz="2400" dirty="0">
                <a:solidFill>
                  <a:schemeClr val="tx1"/>
                </a:solidFill>
              </a:rPr>
              <a:t>Relapse within 6 months from completing therapy</a:t>
            </a:r>
          </a:p>
        </p:txBody>
      </p:sp>
      <p:pic>
        <p:nvPicPr>
          <p:cNvPr id="27" name="Picture 26"/>
          <p:cNvPicPr>
            <a:picLocks noChangeAspect="1"/>
          </p:cNvPicPr>
          <p:nvPr/>
        </p:nvPicPr>
        <p:blipFill>
          <a:blip r:embed="rId9" cstate="print"/>
          <a:stretch>
            <a:fillRect/>
          </a:stretch>
        </p:blipFill>
        <p:spPr>
          <a:xfrm>
            <a:off x="7086285" y="2678544"/>
            <a:ext cx="4238625" cy="1839667"/>
          </a:xfrm>
          <a:prstGeom prst="rect">
            <a:avLst/>
          </a:prstGeom>
        </p:spPr>
      </p:pic>
    </p:spTree>
    <p:extLst>
      <p:ext uri="{BB962C8B-B14F-4D97-AF65-F5344CB8AC3E}">
        <p14:creationId xmlns:p14="http://schemas.microsoft.com/office/powerpoint/2010/main" val="25188782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333492" y="3054283"/>
            <a:ext cx="1051047" cy="2171699"/>
          </a:xfrm>
          <a:prstGeom prst="rect">
            <a:avLst/>
          </a:prstGeom>
        </p:spPr>
      </p:pic>
      <p:sp>
        <p:nvSpPr>
          <p:cNvPr id="3" name="Content Placeholder 2"/>
          <p:cNvSpPr>
            <a:spLocks noGrp="1"/>
          </p:cNvSpPr>
          <p:nvPr>
            <p:ph idx="1"/>
          </p:nvPr>
        </p:nvSpPr>
        <p:spPr>
          <a:xfrm>
            <a:off x="838199" y="1664898"/>
            <a:ext cx="10910778" cy="4796287"/>
          </a:xfrm>
        </p:spPr>
        <p:txBody>
          <a:bodyPr>
            <a:normAutofit/>
          </a:bodyPr>
          <a:lstStyle/>
          <a:p>
            <a:r>
              <a:rPr lang="en-US" sz="2400" dirty="0"/>
              <a:t>Encourage patients to report AEs </a:t>
            </a:r>
            <a:r>
              <a:rPr lang="en-US" sz="2400" b="1" dirty="0" smtClean="0"/>
              <a:t>immediately</a:t>
            </a:r>
            <a:r>
              <a:rPr lang="en-US" sz="2400" dirty="0" smtClean="0"/>
              <a:t> </a:t>
            </a:r>
            <a:r>
              <a:rPr lang="en-US" sz="2400" dirty="0"/>
              <a:t>in order to address severe AEs</a:t>
            </a:r>
          </a:p>
          <a:p>
            <a:endParaRPr lang="en-US" sz="2400" dirty="0"/>
          </a:p>
          <a:p>
            <a:r>
              <a:rPr lang="en-US" sz="2400" dirty="0"/>
              <a:t>GI effects may be more common than reported</a:t>
            </a:r>
          </a:p>
          <a:p>
            <a:pPr marL="457200" lvl="1" indent="0">
              <a:spcBef>
                <a:spcPts val="2400"/>
              </a:spcBef>
              <a:buNone/>
            </a:pPr>
            <a:r>
              <a:rPr lang="en-US" dirty="0"/>
              <a:t>		Take </a:t>
            </a:r>
            <a:r>
              <a:rPr lang="en-US" b="1" dirty="0"/>
              <a:t>diarrhea history </a:t>
            </a:r>
            <a:r>
              <a:rPr lang="en-US" dirty="0"/>
              <a:t>(stool consistency; number of stools per </a:t>
            </a:r>
            <a:r>
              <a:rPr lang="en-US" dirty="0" smtClean="0"/>
              <a:t>24 hours</a:t>
            </a:r>
            <a:r>
              <a:rPr lang="en-US" dirty="0"/>
              <a:t>)</a:t>
            </a:r>
          </a:p>
          <a:p>
            <a:pPr marL="457200" lvl="1" indent="0">
              <a:spcBef>
                <a:spcPts val="2400"/>
              </a:spcBef>
              <a:buNone/>
            </a:pPr>
            <a:r>
              <a:rPr lang="en-US" dirty="0"/>
              <a:t>		Assess if diarrhea is </a:t>
            </a:r>
            <a:r>
              <a:rPr lang="en-US" b="1" dirty="0"/>
              <a:t>new</a:t>
            </a:r>
            <a:r>
              <a:rPr lang="en-US" dirty="0"/>
              <a:t> </a:t>
            </a:r>
            <a:r>
              <a:rPr lang="en-US" b="1" dirty="0"/>
              <a:t>onset or chronic</a:t>
            </a:r>
          </a:p>
          <a:p>
            <a:pPr marL="457200" lvl="1" indent="0">
              <a:spcBef>
                <a:spcPts val="2400"/>
              </a:spcBef>
              <a:buNone/>
            </a:pPr>
            <a:r>
              <a:rPr lang="en-US" dirty="0"/>
              <a:t>		Grade the diarrhea by </a:t>
            </a:r>
            <a:r>
              <a:rPr lang="en-US" b="1" dirty="0">
                <a:hlinkClick r:id="rId4"/>
              </a:rPr>
              <a:t>CTCAE</a:t>
            </a:r>
            <a:r>
              <a:rPr lang="en-US" b="1" dirty="0"/>
              <a:t> </a:t>
            </a:r>
          </a:p>
          <a:p>
            <a:endParaRPr lang="en-US" sz="2400" dirty="0"/>
          </a:p>
          <a:p>
            <a:r>
              <a:rPr lang="en-US" sz="2400" dirty="0"/>
              <a:t>Counsel on </a:t>
            </a:r>
            <a:r>
              <a:rPr lang="en-US" sz="2400" b="1" dirty="0"/>
              <a:t>dietary modification </a:t>
            </a:r>
            <a:r>
              <a:rPr lang="en-US" sz="2400" dirty="0"/>
              <a:t>for GI effects, including nausea and diarrhea</a:t>
            </a:r>
          </a:p>
        </p:txBody>
      </p:sp>
      <p:sp>
        <p:nvSpPr>
          <p:cNvPr id="5" name="Title 1"/>
          <p:cNvSpPr>
            <a:spLocks noGrp="1"/>
          </p:cNvSpPr>
          <p:nvPr>
            <p:ph type="title"/>
          </p:nvPr>
        </p:nvSpPr>
        <p:spPr>
          <a:xfrm>
            <a:off x="848341" y="533289"/>
            <a:ext cx="9535885" cy="1051907"/>
          </a:xfrm>
        </p:spPr>
        <p:txBody>
          <a:bodyPr>
            <a:noAutofit/>
          </a:bodyPr>
          <a:lstStyle/>
          <a:p>
            <a:r>
              <a:rPr lang="en-US" sz="3600" b="1" dirty="0"/>
              <a:t>Nurses </a:t>
            </a:r>
            <a:r>
              <a:rPr lang="en-US" sz="3600" b="1" dirty="0" smtClean="0"/>
              <a:t>are </a:t>
            </a:r>
            <a:r>
              <a:rPr lang="en-US" sz="3600" b="1" dirty="0"/>
              <a:t>at the Forefront of Adverse Event Assessment and Intervention</a:t>
            </a:r>
          </a:p>
        </p:txBody>
      </p:sp>
    </p:spTree>
    <p:extLst>
      <p:ext uri="{BB962C8B-B14F-4D97-AF65-F5344CB8AC3E}">
        <p14:creationId xmlns:p14="http://schemas.microsoft.com/office/powerpoint/2010/main" val="3591466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556516"/>
            <a:ext cx="9535885" cy="946350"/>
          </a:xfrm>
        </p:spPr>
        <p:txBody>
          <a:bodyPr>
            <a:noAutofit/>
          </a:bodyPr>
          <a:lstStyle/>
          <a:p>
            <a:r>
              <a:rPr lang="en-US" sz="3600" b="1" dirty="0"/>
              <a:t>Nurses Must Understand </a:t>
            </a:r>
            <a:r>
              <a:rPr lang="en-US" sz="3600" b="1" dirty="0" smtClean="0"/>
              <a:t>Side-Effect </a:t>
            </a:r>
            <a:r>
              <a:rPr lang="en-US" sz="3600" b="1" dirty="0"/>
              <a:t>Profiles of CLL Therapy to Monitor and Educate Patients on S/S</a:t>
            </a:r>
          </a:p>
        </p:txBody>
      </p:sp>
      <p:graphicFrame>
        <p:nvGraphicFramePr>
          <p:cNvPr id="6" name="Table 5"/>
          <p:cNvGraphicFramePr>
            <a:graphicFrameLocks noGrp="1"/>
          </p:cNvGraphicFramePr>
          <p:nvPr>
            <p:extLst>
              <p:ext uri="{D42A27DB-BD31-4B8C-83A1-F6EECF244321}">
                <p14:modId xmlns:p14="http://schemas.microsoft.com/office/powerpoint/2010/main" val="2638007389"/>
              </p:ext>
            </p:extLst>
          </p:nvPr>
        </p:nvGraphicFramePr>
        <p:xfrm>
          <a:off x="984399" y="1761192"/>
          <a:ext cx="10243583" cy="4352544"/>
        </p:xfrm>
        <a:graphic>
          <a:graphicData uri="http://schemas.openxmlformats.org/drawingml/2006/table">
            <a:tbl>
              <a:tblPr firstRow="1" bandRow="1">
                <a:tableStyleId>{5940675A-B579-460E-94D1-54222C63F5DA}</a:tableStyleId>
              </a:tblPr>
              <a:tblGrid>
                <a:gridCol w="1352112">
                  <a:extLst>
                    <a:ext uri="{9D8B030D-6E8A-4147-A177-3AD203B41FA5}">
                      <a16:colId xmlns="" xmlns:a16="http://schemas.microsoft.com/office/drawing/2014/main" val="254757607"/>
                    </a:ext>
                  </a:extLst>
                </a:gridCol>
                <a:gridCol w="2600339">
                  <a:extLst>
                    <a:ext uri="{9D8B030D-6E8A-4147-A177-3AD203B41FA5}">
                      <a16:colId xmlns="" xmlns:a16="http://schemas.microsoft.com/office/drawing/2014/main" val="1796649677"/>
                    </a:ext>
                  </a:extLst>
                </a:gridCol>
                <a:gridCol w="2097044">
                  <a:extLst>
                    <a:ext uri="{9D8B030D-6E8A-4147-A177-3AD203B41FA5}">
                      <a16:colId xmlns="" xmlns:a16="http://schemas.microsoft.com/office/drawing/2014/main" val="2318012769"/>
                    </a:ext>
                  </a:extLst>
                </a:gridCol>
                <a:gridCol w="2097044">
                  <a:extLst>
                    <a:ext uri="{9D8B030D-6E8A-4147-A177-3AD203B41FA5}">
                      <a16:colId xmlns="" xmlns:a16="http://schemas.microsoft.com/office/drawing/2014/main" val="543384360"/>
                    </a:ext>
                  </a:extLst>
                </a:gridCol>
                <a:gridCol w="2097044">
                  <a:extLst>
                    <a:ext uri="{9D8B030D-6E8A-4147-A177-3AD203B41FA5}">
                      <a16:colId xmlns="" xmlns:a16="http://schemas.microsoft.com/office/drawing/2014/main" val="4247159718"/>
                    </a:ext>
                  </a:extLst>
                </a:gridCol>
              </a:tblGrid>
              <a:tr h="266655">
                <a:tc>
                  <a:txBody>
                    <a:bodyPr/>
                    <a:lstStyle/>
                    <a:p>
                      <a:pPr algn="ctr">
                        <a:lnSpc>
                          <a:spcPct val="90000"/>
                        </a:lnSpc>
                      </a:pPr>
                      <a:r>
                        <a:rPr lang="en-US" sz="1600" b="1" dirty="0">
                          <a:solidFill>
                            <a:schemeClr val="bg1"/>
                          </a:solidFill>
                        </a:rPr>
                        <a:t>Drug</a:t>
                      </a:r>
                    </a:p>
                  </a:txBody>
                  <a:tcPr anchor="ctr">
                    <a:solidFill>
                      <a:schemeClr val="accent5">
                        <a:lumMod val="50000"/>
                      </a:schemeClr>
                    </a:solidFill>
                  </a:tcPr>
                </a:tc>
                <a:tc>
                  <a:txBody>
                    <a:bodyPr/>
                    <a:lstStyle/>
                    <a:p>
                      <a:pPr algn="ctr">
                        <a:lnSpc>
                          <a:spcPct val="90000"/>
                        </a:lnSpc>
                      </a:pPr>
                      <a:r>
                        <a:rPr lang="en-US" sz="1600" b="1" dirty="0">
                          <a:solidFill>
                            <a:schemeClr val="bg1"/>
                          </a:solidFill>
                        </a:rPr>
                        <a:t>Adverse</a:t>
                      </a:r>
                      <a:r>
                        <a:rPr lang="en-US" sz="1600" b="1" baseline="0" dirty="0">
                          <a:solidFill>
                            <a:schemeClr val="bg1"/>
                          </a:solidFill>
                        </a:rPr>
                        <a:t> Event</a:t>
                      </a:r>
                      <a:endParaRPr lang="en-US" sz="1600" b="1" dirty="0">
                        <a:solidFill>
                          <a:schemeClr val="bg1"/>
                        </a:solidFill>
                      </a:endParaRPr>
                    </a:p>
                  </a:txBody>
                  <a:tcPr anchor="ctr">
                    <a:solidFill>
                      <a:schemeClr val="accent5">
                        <a:lumMod val="50000"/>
                      </a:schemeClr>
                    </a:solidFill>
                  </a:tcPr>
                </a:tc>
                <a:tc gridSpan="3">
                  <a:txBody>
                    <a:bodyPr/>
                    <a:lstStyle/>
                    <a:p>
                      <a:pPr algn="ctr">
                        <a:lnSpc>
                          <a:spcPct val="90000"/>
                        </a:lnSpc>
                      </a:pPr>
                      <a:r>
                        <a:rPr lang="en-US" sz="1600" b="1" dirty="0">
                          <a:solidFill>
                            <a:schemeClr val="bg1"/>
                          </a:solidFill>
                        </a:rPr>
                        <a:t>Signs</a:t>
                      </a:r>
                      <a:r>
                        <a:rPr lang="en-US" sz="1600" b="1" baseline="0" dirty="0">
                          <a:solidFill>
                            <a:schemeClr val="bg1"/>
                          </a:solidFill>
                        </a:rPr>
                        <a:t> &amp; Symptoms</a:t>
                      </a:r>
                      <a:endParaRPr lang="en-US" sz="1600" b="1" dirty="0">
                        <a:solidFill>
                          <a:schemeClr val="bg1"/>
                        </a:solidFill>
                      </a:endParaRPr>
                    </a:p>
                  </a:txBody>
                  <a:tcPr anchor="ctr">
                    <a:solidFill>
                      <a:schemeClr val="accent5">
                        <a:lumMod val="50000"/>
                      </a:schemeClr>
                    </a:solidFill>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715825289"/>
                  </a:ext>
                </a:extLst>
              </a:tr>
              <a:tr h="266655">
                <a:tc rowSpan="2">
                  <a:txBody>
                    <a:bodyPr/>
                    <a:lstStyle/>
                    <a:p>
                      <a:pPr algn="ctr">
                        <a:lnSpc>
                          <a:spcPct val="90000"/>
                        </a:lnSpc>
                      </a:pPr>
                      <a:r>
                        <a:rPr lang="en-US" sz="1600" dirty="0"/>
                        <a:t>Ibrutinib</a:t>
                      </a:r>
                    </a:p>
                  </a:txBody>
                  <a:tcPr anchor="ctr"/>
                </a:tc>
                <a:tc rowSpan="2">
                  <a:txBody>
                    <a:bodyPr/>
                    <a:lstStyle/>
                    <a:p>
                      <a:pPr algn="ctr">
                        <a:lnSpc>
                          <a:spcPct val="90000"/>
                        </a:lnSpc>
                      </a:pPr>
                      <a:r>
                        <a:rPr lang="en-US" sz="1600" dirty="0"/>
                        <a:t>Atrial Fibrillation</a:t>
                      </a:r>
                    </a:p>
                  </a:txBody>
                  <a:tcPr anchor="ctr"/>
                </a:tc>
                <a:tc>
                  <a:txBody>
                    <a:bodyPr/>
                    <a:lstStyle/>
                    <a:p>
                      <a:pPr marL="285750" indent="-285750">
                        <a:lnSpc>
                          <a:spcPct val="90000"/>
                        </a:lnSpc>
                        <a:buFont typeface="Arial" panose="020B0604020202020204" pitchFamily="34" charset="0"/>
                        <a:buChar char="•"/>
                      </a:pPr>
                      <a:r>
                        <a:rPr lang="en-US" sz="1600" dirty="0"/>
                        <a:t>Chest pain</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285750" indent="-285750">
                        <a:lnSpc>
                          <a:spcPct val="90000"/>
                        </a:lnSpc>
                        <a:buFont typeface="Arial" panose="020B0604020202020204" pitchFamily="34" charset="0"/>
                        <a:buChar char="•"/>
                      </a:pPr>
                      <a:r>
                        <a:rPr lang="en-US" sz="1600" dirty="0"/>
                        <a:t>Fatigue</a:t>
                      </a:r>
                    </a:p>
                  </a:txBody>
                  <a:tcPr anchor="ct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285750" indent="-285750">
                        <a:lnSpc>
                          <a:spcPct val="90000"/>
                        </a:lnSpc>
                        <a:buFont typeface="Arial" panose="020B0604020202020204" pitchFamily="34" charset="0"/>
                        <a:buChar char="•"/>
                      </a:pPr>
                      <a:r>
                        <a:rPr lang="en-US" sz="1600" dirty="0"/>
                        <a:t>Dizziness</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 xmlns:a16="http://schemas.microsoft.com/office/drawing/2014/main" val="517798887"/>
                  </a:ext>
                </a:extLst>
              </a:tr>
              <a:tr h="266655">
                <a:tc vMerge="1">
                  <a:txBody>
                    <a:bodyPr/>
                    <a:lstStyle/>
                    <a:p>
                      <a:endParaRPr lang="en-US" dirty="0"/>
                    </a:p>
                  </a:txBody>
                  <a:tcPr anchor="ctr"/>
                </a:tc>
                <a:tc vMerge="1">
                  <a:txBody>
                    <a:bodyPr/>
                    <a:lstStyle/>
                    <a:p>
                      <a:endParaRPr lang="en-US" dirty="0"/>
                    </a:p>
                  </a:txBody>
                  <a:tcPr anchor="ctr"/>
                </a:tc>
                <a:tc>
                  <a:txBody>
                    <a:bodyPr/>
                    <a:lstStyle/>
                    <a:p>
                      <a:pPr marL="285750" indent="-285750">
                        <a:lnSpc>
                          <a:spcPct val="90000"/>
                        </a:lnSpc>
                        <a:buFont typeface="Arial" panose="020B0604020202020204" pitchFamily="34" charset="0"/>
                        <a:buChar char="•"/>
                      </a:pPr>
                      <a:r>
                        <a:rPr lang="en-US" sz="1600" dirty="0"/>
                        <a:t>SOB</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90000"/>
                        </a:lnSpc>
                        <a:buFont typeface="Arial" panose="020B0604020202020204" pitchFamily="34" charset="0"/>
                        <a:buChar char="•"/>
                      </a:pPr>
                      <a:r>
                        <a:rPr lang="en-US" sz="1600" dirty="0"/>
                        <a:t>Tachycardia </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90000"/>
                        </a:lnSpc>
                        <a:buFont typeface="Arial" panose="020B0604020202020204" pitchFamily="34" charset="0"/>
                        <a:buChar char="•"/>
                      </a:pPr>
                      <a:r>
                        <a:rPr lang="en-US" sz="1600" dirty="0"/>
                        <a:t>Chest</a:t>
                      </a:r>
                      <a:r>
                        <a:rPr lang="en-US" sz="1600" baseline="0" dirty="0"/>
                        <a:t> pressure</a:t>
                      </a:r>
                      <a:endParaRPr lang="en-US" sz="16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9486940"/>
                  </a:ext>
                </a:extLst>
              </a:tr>
              <a:tr h="266655">
                <a:tc rowSpan="9">
                  <a:txBody>
                    <a:bodyPr/>
                    <a:lstStyle/>
                    <a:p>
                      <a:pPr algn="ctr">
                        <a:lnSpc>
                          <a:spcPct val="90000"/>
                        </a:lnSpc>
                      </a:pPr>
                      <a:r>
                        <a:rPr lang="en-US" sz="1600" dirty="0" smtClean="0"/>
                        <a:t>Idelalisib</a:t>
                      </a:r>
                      <a:endParaRPr lang="en-US" sz="1600" dirty="0"/>
                    </a:p>
                  </a:txBody>
                  <a:tcPr anchor="ctr">
                    <a:solidFill>
                      <a:schemeClr val="accent5">
                        <a:lumMod val="20000"/>
                        <a:lumOff val="80000"/>
                      </a:schemeClr>
                    </a:solidFill>
                  </a:tcPr>
                </a:tc>
                <a:tc rowSpan="2">
                  <a:txBody>
                    <a:bodyPr/>
                    <a:lstStyle/>
                    <a:p>
                      <a:pPr algn="ctr">
                        <a:lnSpc>
                          <a:spcPct val="90000"/>
                        </a:lnSpc>
                      </a:pPr>
                      <a:r>
                        <a:rPr lang="en-US" sz="1600" dirty="0"/>
                        <a:t>Enteric Colitis</a:t>
                      </a:r>
                    </a:p>
                  </a:txBody>
                  <a:tcPr anchor="ctr">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Abdominal pain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Cramping</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Diarrhea</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560105723"/>
                  </a:ext>
                </a:extLst>
              </a:tr>
              <a:tr h="266655">
                <a:tc vMerge="1">
                  <a:txBody>
                    <a:bodyPr/>
                    <a:lstStyle/>
                    <a:p>
                      <a:endParaRPr lang="en-US"/>
                    </a:p>
                  </a:txBody>
                  <a:tcPr/>
                </a:tc>
                <a:tc vMerge="1">
                  <a:txBody>
                    <a:bodyPr/>
                    <a:lstStyle/>
                    <a:p>
                      <a:endParaRPr lang="en-US" dirty="0"/>
                    </a:p>
                  </a:txBody>
                  <a:tcPr anchor="ctr"/>
                </a:tc>
                <a:tc>
                  <a:txBody>
                    <a:bodyPr/>
                    <a:lstStyle/>
                    <a:p>
                      <a:pPr marL="285750" indent="-285750">
                        <a:lnSpc>
                          <a:spcPct val="90000"/>
                        </a:lnSpc>
                        <a:buFont typeface="Arial" panose="020B0604020202020204" pitchFamily="34" charset="0"/>
                        <a:buChar char="•"/>
                      </a:pPr>
                      <a:r>
                        <a:rPr lang="en-US" sz="1600" dirty="0"/>
                        <a:t>Blood in stool</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Loss of appetite</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Incontinence</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19293997"/>
                  </a:ext>
                </a:extLst>
              </a:tr>
              <a:tr h="266655">
                <a:tc vMerge="1">
                  <a:txBody>
                    <a:bodyPr/>
                    <a:lstStyle/>
                    <a:p>
                      <a:endParaRPr lang="en-US" dirty="0"/>
                    </a:p>
                  </a:txBody>
                  <a:tcPr/>
                </a:tc>
                <a:tc>
                  <a:txBody>
                    <a:bodyPr/>
                    <a:lstStyle/>
                    <a:p>
                      <a:pPr algn="ctr">
                        <a:lnSpc>
                          <a:spcPct val="90000"/>
                        </a:lnSpc>
                      </a:pPr>
                      <a:r>
                        <a:rPr lang="en-US" sz="1600" dirty="0"/>
                        <a:t>Diarrhea</a:t>
                      </a:r>
                    </a:p>
                  </a:txBody>
                  <a:tcPr anchor="ctr">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Loose stools</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Frequent stools</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Abdominal pain</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485988878"/>
                  </a:ext>
                </a:extLst>
              </a:tr>
              <a:tr h="266655">
                <a:tc vMerge="1">
                  <a:txBody>
                    <a:bodyPr/>
                    <a:lstStyle/>
                    <a:p>
                      <a:endParaRPr lang="en-US" dirty="0"/>
                    </a:p>
                  </a:txBody>
                  <a:tcPr/>
                </a:tc>
                <a:tc rowSpan="2">
                  <a:txBody>
                    <a:bodyPr/>
                    <a:lstStyle/>
                    <a:p>
                      <a:pPr algn="ctr">
                        <a:lnSpc>
                          <a:spcPct val="90000"/>
                        </a:lnSpc>
                      </a:pPr>
                      <a:r>
                        <a:rPr lang="en-US" sz="1600" dirty="0"/>
                        <a:t>Hepatotoxicity</a:t>
                      </a:r>
                    </a:p>
                  </a:txBody>
                  <a:tcPr anchor="ctr">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Stomach pain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Nausea</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Jaundice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071726361"/>
                  </a:ext>
                </a:extLst>
              </a:tr>
              <a:tr h="266655">
                <a:tc vMerge="1">
                  <a:txBody>
                    <a:bodyPr/>
                    <a:lstStyle/>
                    <a:p>
                      <a:endParaRPr lang="en-US"/>
                    </a:p>
                  </a:txBody>
                  <a:tcPr/>
                </a:tc>
                <a:tc vMerge="1">
                  <a:txBody>
                    <a:bodyPr/>
                    <a:lstStyle/>
                    <a:p>
                      <a:endParaRPr lang="en-US" dirty="0"/>
                    </a:p>
                  </a:txBody>
                  <a:tcPr anchor="ctr"/>
                </a:tc>
                <a:tc>
                  <a:txBody>
                    <a:bodyPr/>
                    <a:lstStyle/>
                    <a:p>
                      <a:pPr marL="285750" indent="-285750">
                        <a:lnSpc>
                          <a:spcPct val="90000"/>
                        </a:lnSpc>
                        <a:buFont typeface="Arial" panose="020B0604020202020204" pitchFamily="34" charset="0"/>
                        <a:buChar char="•"/>
                      </a:pPr>
                      <a:r>
                        <a:rPr lang="en-US" sz="1600" dirty="0"/>
                        <a:t>Dark urine</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Light</a:t>
                      </a:r>
                      <a:r>
                        <a:rPr lang="en-US" sz="1600" baseline="0" dirty="0"/>
                        <a:t> stools</a:t>
                      </a:r>
                      <a:endParaRPr lang="en-US" sz="1600" dirty="0"/>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Vomiting</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224671848"/>
                  </a:ext>
                </a:extLst>
              </a:tr>
              <a:tr h="266655">
                <a:tc vMerge="1">
                  <a:txBody>
                    <a:bodyPr/>
                    <a:lstStyle/>
                    <a:p>
                      <a:endParaRPr lang="en-US" dirty="0"/>
                    </a:p>
                  </a:txBody>
                  <a:tcPr/>
                </a:tc>
                <a:tc rowSpan="2">
                  <a:txBody>
                    <a:bodyPr/>
                    <a:lstStyle/>
                    <a:p>
                      <a:pPr algn="ctr">
                        <a:lnSpc>
                          <a:spcPct val="90000"/>
                        </a:lnSpc>
                      </a:pPr>
                      <a:r>
                        <a:rPr lang="en-US" sz="1600" dirty="0"/>
                        <a:t>Bowel Perforation</a:t>
                      </a:r>
                    </a:p>
                  </a:txBody>
                  <a:tcPr anchor="ctr">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Stomach pain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Nausea</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Vomiting</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904065245"/>
                  </a:ext>
                </a:extLst>
              </a:tr>
              <a:tr h="266655">
                <a:tc vMerge="1">
                  <a:txBody>
                    <a:bodyPr/>
                    <a:lstStyle/>
                    <a:p>
                      <a:endParaRPr lang="en-US"/>
                    </a:p>
                  </a:txBody>
                  <a:tcPr/>
                </a:tc>
                <a:tc vMerge="1">
                  <a:txBody>
                    <a:bodyPr/>
                    <a:lstStyle/>
                    <a:p>
                      <a:endParaRPr lang="en-US" dirty="0"/>
                    </a:p>
                  </a:txBody>
                  <a:tcPr anchor="ctr"/>
                </a:tc>
                <a:tc>
                  <a:txBody>
                    <a:bodyPr/>
                    <a:lstStyle/>
                    <a:p>
                      <a:pPr marL="285750" indent="-285750">
                        <a:lnSpc>
                          <a:spcPct val="90000"/>
                        </a:lnSpc>
                        <a:buFont typeface="Arial" panose="020B0604020202020204" pitchFamily="34" charset="0"/>
                        <a:buChar char="•"/>
                      </a:pPr>
                      <a:r>
                        <a:rPr lang="en-US" sz="1600" dirty="0"/>
                        <a:t>Fever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Chills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a:t>Hematemesis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366497718"/>
                  </a:ext>
                </a:extLst>
              </a:tr>
              <a:tr h="266655">
                <a:tc vMerge="1">
                  <a:txBody>
                    <a:bodyPr/>
                    <a:lstStyle/>
                    <a:p>
                      <a:endParaRPr lang="en-US" dirty="0"/>
                    </a:p>
                  </a:txBody>
                  <a:tcPr/>
                </a:tc>
                <a:tc rowSpan="2">
                  <a:txBody>
                    <a:bodyPr/>
                    <a:lstStyle/>
                    <a:p>
                      <a:pPr algn="ctr">
                        <a:lnSpc>
                          <a:spcPct val="90000"/>
                        </a:lnSpc>
                      </a:pPr>
                      <a:r>
                        <a:rPr lang="en-US" sz="1600" dirty="0"/>
                        <a:t>Pneumonitis</a:t>
                      </a:r>
                    </a:p>
                  </a:txBody>
                  <a:tcPr anchor="ctr">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Flu-like s/s</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Fever</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Chills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755040218"/>
                  </a:ext>
                </a:extLst>
              </a:tr>
              <a:tr h="266655">
                <a:tc vMerge="1">
                  <a:txBody>
                    <a:bodyPr/>
                    <a:lstStyle/>
                    <a:p>
                      <a:endParaRPr lang="en-US" dirty="0"/>
                    </a:p>
                  </a:txBody>
                  <a:tcPr anchor="ctr"/>
                </a:tc>
                <a:tc vMerge="1">
                  <a:txBody>
                    <a:bodyPr/>
                    <a:lstStyle/>
                    <a:p>
                      <a:endParaRPr lang="en-US" dirty="0"/>
                    </a:p>
                  </a:txBody>
                  <a:tcPr anchor="ctr"/>
                </a:tc>
                <a:tc>
                  <a:txBody>
                    <a:bodyPr/>
                    <a:lstStyle/>
                    <a:p>
                      <a:pPr marL="285750" indent="-285750">
                        <a:lnSpc>
                          <a:spcPct val="90000"/>
                        </a:lnSpc>
                        <a:buFont typeface="Arial" panose="020B0604020202020204" pitchFamily="34" charset="0"/>
                        <a:buChar char="•"/>
                      </a:pPr>
                      <a:r>
                        <a:rPr lang="en-US" sz="1600" dirty="0" smtClean="0"/>
                        <a:t>Cough/rales</a:t>
                      </a:r>
                      <a:endParaRPr lang="en-US" sz="16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SOB</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nSpc>
                          <a:spcPct val="90000"/>
                        </a:lnSpc>
                        <a:buFont typeface="Arial" panose="020B0604020202020204" pitchFamily="34" charset="0"/>
                        <a:buChar char="•"/>
                      </a:pPr>
                      <a:r>
                        <a:rPr lang="en-US" sz="1600" dirty="0"/>
                        <a:t>Joint </a:t>
                      </a:r>
                      <a:r>
                        <a:rPr lang="en-US" sz="1600" dirty="0" smtClean="0"/>
                        <a:t>pain</a:t>
                      </a:r>
                      <a:endParaRPr lang="en-US" sz="16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4281795077"/>
                  </a:ext>
                </a:extLst>
              </a:tr>
              <a:tr h="266655">
                <a:tc rowSpan="2">
                  <a:txBody>
                    <a:bodyPr/>
                    <a:lstStyle/>
                    <a:p>
                      <a:pPr algn="ctr">
                        <a:lnSpc>
                          <a:spcPct val="90000"/>
                        </a:lnSpc>
                      </a:pPr>
                      <a:r>
                        <a:rPr lang="en-US" sz="1600" dirty="0"/>
                        <a:t>Venetoclax</a:t>
                      </a:r>
                    </a:p>
                  </a:txBody>
                  <a:tcPr anchor="ctr"/>
                </a:tc>
                <a:tc rowSpan="2">
                  <a:txBody>
                    <a:bodyPr/>
                    <a:lstStyle/>
                    <a:p>
                      <a:pPr algn="ctr">
                        <a:lnSpc>
                          <a:spcPct val="90000"/>
                        </a:lnSpc>
                      </a:pPr>
                      <a:r>
                        <a:rPr lang="en-US" sz="1600" dirty="0"/>
                        <a:t>Tumor Lysis Syndrome</a:t>
                      </a:r>
                    </a:p>
                  </a:txBody>
                  <a:tcPr anchor="ctr"/>
                </a:tc>
                <a:tc>
                  <a:txBody>
                    <a:bodyPr/>
                    <a:lstStyle/>
                    <a:p>
                      <a:pPr marL="285750" indent="-285750">
                        <a:lnSpc>
                          <a:spcPct val="90000"/>
                        </a:lnSpc>
                        <a:buFont typeface="Arial" panose="020B0604020202020204" pitchFamily="34" charset="0"/>
                        <a:buChar char="•"/>
                      </a:pPr>
                      <a:r>
                        <a:rPr lang="en-US" sz="1600" dirty="0"/>
                        <a:t>N/V/D</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lnSpc>
                          <a:spcPct val="90000"/>
                        </a:lnSpc>
                        <a:buFont typeface="Arial" panose="020B0604020202020204" pitchFamily="34" charset="0"/>
                        <a:buChar char="•"/>
                      </a:pPr>
                      <a:r>
                        <a:rPr lang="en-US" sz="1600" dirty="0"/>
                        <a:t>Muscle cramps</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lnSpc>
                          <a:spcPct val="90000"/>
                        </a:lnSpc>
                        <a:buFont typeface="Arial" panose="020B0604020202020204" pitchFamily="34" charset="0"/>
                        <a:buChar char="•"/>
                      </a:pPr>
                      <a:r>
                        <a:rPr lang="en-US" sz="1600" dirty="0"/>
                        <a:t>Fatigue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307576171"/>
                  </a:ext>
                </a:extLst>
              </a:tr>
              <a:tr h="266655">
                <a:tc vMerge="1">
                  <a:txBody>
                    <a:bodyPr/>
                    <a:lstStyle/>
                    <a:p>
                      <a:endParaRPr lang="en-US" dirty="0"/>
                    </a:p>
                  </a:txBody>
                  <a:tcPr anchor="ctr"/>
                </a:tc>
                <a:tc vMerge="1">
                  <a:txBody>
                    <a:bodyPr/>
                    <a:lstStyle/>
                    <a:p>
                      <a:endParaRPr lang="en-US" dirty="0"/>
                    </a:p>
                  </a:txBody>
                  <a:tcPr anchor="ctr"/>
                </a:tc>
                <a:tc>
                  <a:txBody>
                    <a:bodyPr/>
                    <a:lstStyle/>
                    <a:p>
                      <a:pPr marL="285750" indent="-285750">
                        <a:lnSpc>
                          <a:spcPct val="90000"/>
                        </a:lnSpc>
                        <a:buFont typeface="Arial" panose="020B0604020202020204" pitchFamily="34" charset="0"/>
                        <a:buChar char="•"/>
                      </a:pPr>
                      <a:r>
                        <a:rPr lang="en-US" sz="1600" dirty="0"/>
                        <a:t>↓ Urination</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285750" indent="-285750">
                        <a:lnSpc>
                          <a:spcPct val="90000"/>
                        </a:lnSpc>
                        <a:buFont typeface="Arial" panose="020B0604020202020204" pitchFamily="34" charset="0"/>
                        <a:buChar char="•"/>
                      </a:pPr>
                      <a:r>
                        <a:rPr lang="en-US" sz="1600" dirty="0"/>
                        <a:t>Fatigue</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285750" indent="-285750">
                        <a:lnSpc>
                          <a:spcPct val="90000"/>
                        </a:lnSpc>
                        <a:buFont typeface="Arial" panose="020B0604020202020204" pitchFamily="34" charset="0"/>
                        <a:buChar char="•"/>
                      </a:pPr>
                      <a:r>
                        <a:rPr lang="en-US" sz="1600" dirty="0"/>
                        <a:t>Irregular HR</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 xmlns:a16="http://schemas.microsoft.com/office/drawing/2014/main" val="269904516"/>
                  </a:ext>
                </a:extLst>
              </a:tr>
            </a:tbl>
          </a:graphicData>
        </a:graphic>
      </p:graphicFrame>
      <p:sp>
        <p:nvSpPr>
          <p:cNvPr id="8" name="Rectangle 7"/>
          <p:cNvSpPr/>
          <p:nvPr/>
        </p:nvSpPr>
        <p:spPr>
          <a:xfrm>
            <a:off x="2366339" y="2674872"/>
            <a:ext cx="2545902" cy="284342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002961" y="6157701"/>
            <a:ext cx="1472030" cy="333695"/>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Black box warning</a:t>
            </a:r>
          </a:p>
        </p:txBody>
      </p:sp>
      <p:sp>
        <p:nvSpPr>
          <p:cNvPr id="12" name="TextBox 11"/>
          <p:cNvSpPr txBox="1"/>
          <p:nvPr/>
        </p:nvSpPr>
        <p:spPr>
          <a:xfrm>
            <a:off x="923363" y="6315333"/>
            <a:ext cx="7901659" cy="461665"/>
          </a:xfrm>
          <a:prstGeom prst="rect">
            <a:avLst/>
          </a:prstGeom>
          <a:noFill/>
        </p:spPr>
        <p:txBody>
          <a:bodyPr wrap="square" rtlCol="0">
            <a:spAutoFit/>
          </a:bodyPr>
          <a:lstStyle/>
          <a:p>
            <a:r>
              <a:rPr lang="en-US" sz="1200" dirty="0"/>
              <a:t>Imbruvica [prescribing information]. Sunnyvale, CA</a:t>
            </a:r>
            <a:r>
              <a:rPr lang="en-US" sz="1200" dirty="0" smtClean="0"/>
              <a:t>: Pharmacyclics</a:t>
            </a:r>
            <a:r>
              <a:rPr lang="en-US" sz="1200" dirty="0"/>
              <a:t>, LLC </a:t>
            </a:r>
            <a:r>
              <a:rPr lang="en-US" sz="1200" dirty="0" smtClean="0"/>
              <a:t>2016.; </a:t>
            </a:r>
            <a:r>
              <a:rPr lang="en-US" sz="1200" dirty="0"/>
              <a:t>Zydelig [prescribing information]. Foster City, CA</a:t>
            </a:r>
            <a:r>
              <a:rPr lang="en-US" sz="1200" dirty="0" smtClean="0"/>
              <a:t>: Gilead </a:t>
            </a:r>
            <a:r>
              <a:rPr lang="en-US" sz="1200" dirty="0"/>
              <a:t>Sciences, Inc. </a:t>
            </a:r>
            <a:r>
              <a:rPr lang="en-US" sz="1200" dirty="0" smtClean="0"/>
              <a:t>2014</a:t>
            </a:r>
            <a:r>
              <a:rPr lang="en-US" sz="1200" dirty="0"/>
              <a:t>.; VENCLEXTA [prescribing information]. North Chicago, IL</a:t>
            </a:r>
            <a:r>
              <a:rPr lang="en-US" sz="1200" dirty="0" smtClean="0"/>
              <a:t>: AbbVie </a:t>
            </a:r>
            <a:r>
              <a:rPr lang="en-US" sz="1200" dirty="0"/>
              <a:t>Inc. </a:t>
            </a:r>
            <a:r>
              <a:rPr lang="en-US" sz="1200" dirty="0" smtClean="0"/>
              <a:t>2016.</a:t>
            </a:r>
            <a:endParaRPr lang="en-US" sz="1200" dirty="0"/>
          </a:p>
        </p:txBody>
      </p:sp>
      <p:sp>
        <p:nvSpPr>
          <p:cNvPr id="13" name="TextBox 12"/>
          <p:cNvSpPr txBox="1"/>
          <p:nvPr/>
        </p:nvSpPr>
        <p:spPr>
          <a:xfrm>
            <a:off x="925025" y="6152629"/>
            <a:ext cx="4966357" cy="276999"/>
          </a:xfrm>
          <a:prstGeom prst="rect">
            <a:avLst/>
          </a:prstGeom>
          <a:noFill/>
        </p:spPr>
        <p:txBody>
          <a:bodyPr wrap="square" rtlCol="0">
            <a:spAutoFit/>
          </a:bodyPr>
          <a:lstStyle/>
          <a:p>
            <a:r>
              <a:rPr lang="en-US" sz="1200" dirty="0" smtClean="0"/>
              <a:t>SOB=shortness </a:t>
            </a:r>
            <a:r>
              <a:rPr lang="en-US" sz="1200" dirty="0"/>
              <a:t>of breath; </a:t>
            </a:r>
            <a:r>
              <a:rPr lang="en-US" sz="1200" dirty="0" smtClean="0"/>
              <a:t>N/V/D=nausea</a:t>
            </a:r>
            <a:r>
              <a:rPr lang="en-US" sz="1200" dirty="0"/>
              <a:t>, vomiting, diarrhea; </a:t>
            </a:r>
            <a:r>
              <a:rPr lang="en-US" sz="1200" dirty="0" smtClean="0"/>
              <a:t>HR=heart </a:t>
            </a:r>
            <a:r>
              <a:rPr lang="en-US" sz="1200" dirty="0"/>
              <a:t>rate</a:t>
            </a:r>
          </a:p>
        </p:txBody>
      </p:sp>
    </p:spTree>
    <p:extLst>
      <p:ext uri="{BB962C8B-B14F-4D97-AF65-F5344CB8AC3E}">
        <p14:creationId xmlns:p14="http://schemas.microsoft.com/office/powerpoint/2010/main" val="2494548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87" y="588891"/>
            <a:ext cx="10103844" cy="868452"/>
          </a:xfrm>
        </p:spPr>
        <p:txBody>
          <a:bodyPr>
            <a:noAutofit/>
          </a:bodyPr>
          <a:lstStyle/>
          <a:p>
            <a:r>
              <a:rPr lang="en-US" sz="3600" b="1" dirty="0"/>
              <a:t>Pharmacologic and Non-Pharmacologic Interventions to Manage Adverse Events to CLL Therapy</a:t>
            </a:r>
          </a:p>
        </p:txBody>
      </p:sp>
      <p:graphicFrame>
        <p:nvGraphicFramePr>
          <p:cNvPr id="7" name="Table 6"/>
          <p:cNvGraphicFramePr>
            <a:graphicFrameLocks noGrp="1"/>
          </p:cNvGraphicFramePr>
          <p:nvPr>
            <p:extLst>
              <p:ext uri="{D42A27DB-BD31-4B8C-83A1-F6EECF244321}">
                <p14:modId xmlns:p14="http://schemas.microsoft.com/office/powerpoint/2010/main" val="1236174803"/>
              </p:ext>
            </p:extLst>
          </p:nvPr>
        </p:nvGraphicFramePr>
        <p:xfrm>
          <a:off x="953612" y="1748407"/>
          <a:ext cx="10447281" cy="4480560"/>
        </p:xfrm>
        <a:graphic>
          <a:graphicData uri="http://schemas.openxmlformats.org/drawingml/2006/table">
            <a:tbl>
              <a:tblPr firstRow="1" bandRow="1">
                <a:tableStyleId>{5C22544A-7EE6-4342-B048-85BDC9FD1C3A}</a:tableStyleId>
              </a:tblPr>
              <a:tblGrid>
                <a:gridCol w="1118989">
                  <a:extLst>
                    <a:ext uri="{9D8B030D-6E8A-4147-A177-3AD203B41FA5}">
                      <a16:colId xmlns="" xmlns:a16="http://schemas.microsoft.com/office/drawing/2014/main" val="20000"/>
                    </a:ext>
                  </a:extLst>
                </a:gridCol>
                <a:gridCol w="2309185">
                  <a:extLst>
                    <a:ext uri="{9D8B030D-6E8A-4147-A177-3AD203B41FA5}">
                      <a16:colId xmlns="" xmlns:a16="http://schemas.microsoft.com/office/drawing/2014/main" val="20001"/>
                    </a:ext>
                  </a:extLst>
                </a:gridCol>
                <a:gridCol w="7019107">
                  <a:extLst>
                    <a:ext uri="{9D8B030D-6E8A-4147-A177-3AD203B41FA5}">
                      <a16:colId xmlns="" xmlns:a16="http://schemas.microsoft.com/office/drawing/2014/main" val="20002"/>
                    </a:ext>
                  </a:extLst>
                </a:gridCol>
              </a:tblGrid>
              <a:tr h="228260">
                <a:tc>
                  <a:txBody>
                    <a:bodyPr/>
                    <a:lstStyle/>
                    <a:p>
                      <a:r>
                        <a:rPr lang="en-US" sz="1300" dirty="0">
                          <a:solidFill>
                            <a:schemeClr val="bg1"/>
                          </a:solidFill>
                        </a:rPr>
                        <a:t>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n-US" sz="1300" dirty="0">
                          <a:solidFill>
                            <a:schemeClr val="bg1"/>
                          </a:solidFill>
                        </a:rPr>
                        <a:t>Important</a:t>
                      </a:r>
                      <a:r>
                        <a:rPr lang="en-US" sz="1300" baseline="0" dirty="0">
                          <a:solidFill>
                            <a:schemeClr val="bg1"/>
                          </a:solidFill>
                        </a:rPr>
                        <a:t> Adverse Events</a:t>
                      </a:r>
                      <a:endParaRPr lang="en-US" sz="13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n-US" sz="1300" dirty="0">
                          <a:solidFill>
                            <a:schemeClr val="bg1"/>
                          </a:solidFill>
                        </a:rPr>
                        <a:t>Recommended Considerations for Managing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 xmlns:a16="http://schemas.microsoft.com/office/drawing/2014/main" val="10000"/>
                  </a:ext>
                </a:extLst>
              </a:tr>
              <a:tr h="209881">
                <a:tc rowSpan="3">
                  <a:txBody>
                    <a:bodyPr/>
                    <a:lstStyle/>
                    <a:p>
                      <a:r>
                        <a:rPr lang="en-US" sz="1300" b="1" dirty="0"/>
                        <a:t>Ibrutinib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a:t>Atrial </a:t>
                      </a:r>
                      <a:r>
                        <a:rPr lang="en-US" sz="1300" dirty="0" smtClean="0"/>
                        <a:t>Fibrillation</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t>Exercise</a:t>
                      </a:r>
                      <a:r>
                        <a:rPr lang="en-US" sz="1300" baseline="0" dirty="0"/>
                        <a:t> caution when initiating anticoagulation</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56797">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a:t>Bleeding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t>Adhere</a:t>
                      </a:r>
                      <a:r>
                        <a:rPr lang="en-US" sz="1300" baseline="0" dirty="0"/>
                        <a:t> to recommendations for holding drug before and after procedures</a:t>
                      </a:r>
                    </a:p>
                    <a:p>
                      <a:pPr marL="285750" indent="-285750">
                        <a:buFont typeface="Arial" panose="020B0604020202020204" pitchFamily="34" charset="0"/>
                        <a:buChar char="•"/>
                      </a:pPr>
                      <a:r>
                        <a:rPr lang="en-US" sz="1300" baseline="0" dirty="0"/>
                        <a:t>Exercise caution when initiating anticoagulation or other antiplatelet agents</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09881">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a:t>Myalgias/Arthralgias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t>Often self-limiting, but may respond to anti-inflammatory</a:t>
                      </a:r>
                      <a:r>
                        <a:rPr lang="en-US" sz="1300" baseline="0" dirty="0"/>
                        <a:t> medications and/or steroids</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56797">
                <a:tc rowSpan="4">
                  <a:txBody>
                    <a:bodyPr/>
                    <a:lstStyle/>
                    <a:p>
                      <a:r>
                        <a:rPr lang="en-US" sz="1300" b="1" dirty="0"/>
                        <a:t>Idelalisib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buFont typeface="Arial" panose="020B0604020202020204" pitchFamily="34" charset="0"/>
                        <a:buNone/>
                      </a:pPr>
                      <a:r>
                        <a:rPr lang="en-US" sz="1300" dirty="0"/>
                        <a:t>Hepatic </a:t>
                      </a:r>
                      <a:r>
                        <a:rPr lang="en-US" sz="1300" dirty="0" smtClean="0"/>
                        <a:t>Transaminases</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Arial" panose="020B0604020202020204" pitchFamily="34" charset="0"/>
                        <a:buChar char="•"/>
                      </a:pPr>
                      <a:r>
                        <a:rPr lang="en-US" sz="1300" dirty="0"/>
                        <a:t>Check</a:t>
                      </a:r>
                      <a:r>
                        <a:rPr lang="en-US" sz="1300" baseline="0" dirty="0"/>
                        <a:t> bi-weekly during the first few months of treatment</a:t>
                      </a:r>
                    </a:p>
                    <a:p>
                      <a:pPr marL="285750" indent="-285750">
                        <a:buFont typeface="Arial" panose="020B0604020202020204" pitchFamily="34" charset="0"/>
                        <a:buChar char="•"/>
                      </a:pPr>
                      <a:r>
                        <a:rPr lang="en-US" sz="1300" baseline="0" dirty="0"/>
                        <a:t>Hold drug when &gt; Grade 5-20 x ULN; re-introduce at reduced dose (</a:t>
                      </a:r>
                      <a:r>
                        <a:rPr lang="en-US" sz="1300" baseline="0" dirty="0" smtClean="0"/>
                        <a:t>ie, </a:t>
                      </a:r>
                      <a:r>
                        <a:rPr lang="en-US" sz="1300" baseline="0" dirty="0"/>
                        <a:t>100 mg bid)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4"/>
                  </a:ext>
                </a:extLst>
              </a:tr>
              <a:tr h="503713">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a:t>Colitis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Arial" panose="020B0604020202020204" pitchFamily="34" charset="0"/>
                        <a:buChar char="•"/>
                      </a:pPr>
                      <a:r>
                        <a:rPr lang="en-US" sz="1300" dirty="0"/>
                        <a:t>Late occurring (median 6-8 months</a:t>
                      </a:r>
                      <a:r>
                        <a:rPr lang="en-US" sz="1300" baseline="0" dirty="0"/>
                        <a:t> from starting)</a:t>
                      </a:r>
                    </a:p>
                    <a:p>
                      <a:pPr marL="285750" indent="-285750">
                        <a:buFont typeface="Arial" panose="020B0604020202020204" pitchFamily="34" charset="0"/>
                        <a:buChar char="•"/>
                      </a:pPr>
                      <a:r>
                        <a:rPr lang="en-US" sz="1300" baseline="0" dirty="0"/>
                        <a:t>Exclude infection, consider colonoscopy for definitive diagnosis</a:t>
                      </a:r>
                    </a:p>
                    <a:p>
                      <a:pPr marL="285750" indent="-285750">
                        <a:buFont typeface="Arial" panose="020B0604020202020204" pitchFamily="34" charset="0"/>
                        <a:buChar char="•"/>
                      </a:pPr>
                      <a:r>
                        <a:rPr lang="en-US" sz="1300" baseline="0" dirty="0"/>
                        <a:t>Hold drug and administer steroids to treat, but may require permanent discontinuation</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5"/>
                  </a:ext>
                </a:extLst>
              </a:tr>
              <a:tr h="356797">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a:t>Pneumonitis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Arial" panose="020B0604020202020204" pitchFamily="34" charset="0"/>
                        <a:buChar char="•"/>
                      </a:pPr>
                      <a:r>
                        <a:rPr lang="en-US" sz="1300" dirty="0"/>
                        <a:t>Requires high index of suspicion not to confuse with infection</a:t>
                      </a:r>
                      <a:endParaRPr lang="en-US" sz="1300" baseline="0" dirty="0"/>
                    </a:p>
                    <a:p>
                      <a:pPr marL="285750" indent="-285750">
                        <a:buFont typeface="Arial" panose="020B0604020202020204" pitchFamily="34" charset="0"/>
                        <a:buChar char="•"/>
                      </a:pPr>
                      <a:r>
                        <a:rPr lang="en-US" sz="1300" baseline="0" dirty="0"/>
                        <a:t>Treat with steroids and consider permanent discontinuation</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6"/>
                  </a:ext>
                </a:extLst>
              </a:tr>
              <a:tr h="209881">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smtClean="0"/>
                        <a:t>Opportunistic</a:t>
                      </a:r>
                      <a:r>
                        <a:rPr lang="en-US" sz="1300" baseline="0" dirty="0" smtClean="0"/>
                        <a:t> Infections</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Arial" panose="020B0604020202020204" pitchFamily="34" charset="0"/>
                        <a:buChar char="•"/>
                      </a:pPr>
                      <a:r>
                        <a:rPr lang="en-US" sz="1300" dirty="0"/>
                        <a:t>Routine</a:t>
                      </a:r>
                      <a:r>
                        <a:rPr lang="en-US" sz="1300" baseline="0" dirty="0"/>
                        <a:t> prophylaxis with TMP/SMX and antiviral (acyclovir or valacyclovir)</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7"/>
                  </a:ext>
                </a:extLst>
              </a:tr>
              <a:tr h="503713">
                <a:tc rowSpan="2">
                  <a:txBody>
                    <a:bodyPr/>
                    <a:lstStyle/>
                    <a:p>
                      <a:r>
                        <a:rPr lang="en-US" sz="1300" b="1" dirty="0"/>
                        <a:t>Venetoclax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a:t>Tumor Lysis Syndrome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t>Careful risk assessment by disease bulk and renal function (CrCl &lt;80 mL/min)</a:t>
                      </a:r>
                    </a:p>
                    <a:p>
                      <a:pPr marL="285750" indent="-285750">
                        <a:buFont typeface="Arial" panose="020B0604020202020204" pitchFamily="34" charset="0"/>
                        <a:buChar char="•"/>
                      </a:pPr>
                      <a:r>
                        <a:rPr lang="en-US" sz="1300" dirty="0"/>
                        <a:t>Emphasize</a:t>
                      </a:r>
                      <a:r>
                        <a:rPr lang="en-US" sz="1300" baseline="0" dirty="0"/>
                        <a:t> adequate hydration and close adherence to recommendations for prevention </a:t>
                      </a:r>
                      <a:r>
                        <a:rPr lang="en-US" sz="1300" baseline="0" dirty="0" smtClean="0"/>
                        <a:t/>
                      </a:r>
                      <a:br>
                        <a:rPr lang="en-US" sz="1300" baseline="0" dirty="0" smtClean="0"/>
                      </a:br>
                      <a:r>
                        <a:rPr lang="en-US" sz="1300" baseline="0" dirty="0" smtClean="0"/>
                        <a:t>and </a:t>
                      </a:r>
                      <a:r>
                        <a:rPr lang="en-US" sz="1300" baseline="0" dirty="0"/>
                        <a:t>laboratory monitoring during dose ramp-up as detailed in the prescribing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56797">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a:t>Neutropenia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baseline="0" dirty="0"/>
                        <a:t>Monitor regularly during the first few months of therapy</a:t>
                      </a:r>
                    </a:p>
                    <a:p>
                      <a:pPr marL="285750" indent="-285750">
                        <a:buFont typeface="Arial" panose="020B0604020202020204" pitchFamily="34" charset="0"/>
                        <a:buChar char="•"/>
                      </a:pPr>
                      <a:r>
                        <a:rPr lang="en-US" sz="1300" baseline="0" dirty="0"/>
                        <a:t>Responds well and quickly to white blood cell growth factors </a:t>
                      </a:r>
                      <a:r>
                        <a:rPr lang="en-US" sz="1300" baseline="0" dirty="0" smtClean="0"/>
                        <a:t>(ie, G-CSF</a:t>
                      </a:r>
                      <a:r>
                        <a:rPr lang="en-US" sz="1300" baseline="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bl>
          </a:graphicData>
        </a:graphic>
      </p:graphicFrame>
      <p:sp>
        <p:nvSpPr>
          <p:cNvPr id="10" name="TextBox 9"/>
          <p:cNvSpPr txBox="1"/>
          <p:nvPr/>
        </p:nvSpPr>
        <p:spPr>
          <a:xfrm>
            <a:off x="859520" y="6302551"/>
            <a:ext cx="9937434" cy="461665"/>
          </a:xfrm>
          <a:prstGeom prst="rect">
            <a:avLst/>
          </a:prstGeom>
          <a:noFill/>
        </p:spPr>
        <p:txBody>
          <a:bodyPr wrap="square" rtlCol="0">
            <a:spAutoFit/>
          </a:bodyPr>
          <a:lstStyle/>
          <a:p>
            <a:r>
              <a:rPr lang="en-US" sz="1200" dirty="0"/>
              <a:t>Imbruvica [prescribing information]. Sunnyvale, CA: </a:t>
            </a:r>
            <a:r>
              <a:rPr lang="en-US" sz="1200" dirty="0" smtClean="0"/>
              <a:t>Pharmacyclics</a:t>
            </a:r>
            <a:r>
              <a:rPr lang="en-US" sz="1200" dirty="0"/>
              <a:t>, LLC </a:t>
            </a:r>
            <a:r>
              <a:rPr lang="en-US" sz="1200" dirty="0" smtClean="0"/>
              <a:t>2016.; </a:t>
            </a:r>
            <a:r>
              <a:rPr lang="en-US" sz="1200" dirty="0"/>
              <a:t>Zydelig [prescribing information]. Foster City, CA</a:t>
            </a:r>
            <a:r>
              <a:rPr lang="en-US" sz="1200" dirty="0" smtClean="0"/>
              <a:t>: </a:t>
            </a:r>
            <a:r>
              <a:rPr lang="en-US" sz="1200" dirty="0"/>
              <a:t>Gilead Sciences, Inc. </a:t>
            </a:r>
            <a:r>
              <a:rPr lang="en-US" sz="1200" dirty="0" smtClean="0"/>
              <a:t>2014</a:t>
            </a:r>
            <a:r>
              <a:rPr lang="en-US" sz="1200" dirty="0"/>
              <a:t>.; VENCLEXTA [prescribing information]. North Chicago, IL: </a:t>
            </a:r>
            <a:r>
              <a:rPr lang="en-US" sz="1200" dirty="0" smtClean="0"/>
              <a:t>AbbVie </a:t>
            </a:r>
            <a:r>
              <a:rPr lang="en-US" sz="1200" dirty="0"/>
              <a:t>Inc. </a:t>
            </a:r>
            <a:r>
              <a:rPr lang="en-US" sz="1200" dirty="0" smtClean="0"/>
              <a:t>2016.</a:t>
            </a:r>
            <a:endParaRPr lang="en-US" sz="1200" dirty="0"/>
          </a:p>
        </p:txBody>
      </p:sp>
    </p:spTree>
    <p:extLst>
      <p:ext uri="{BB962C8B-B14F-4D97-AF65-F5344CB8AC3E}">
        <p14:creationId xmlns:p14="http://schemas.microsoft.com/office/powerpoint/2010/main" val="3081665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0005695" y="5452554"/>
            <a:ext cx="1282181" cy="1262210"/>
          </a:xfrm>
          <a:prstGeom prst="rect">
            <a:avLst/>
          </a:prstGeom>
        </p:spPr>
      </p:pic>
      <p:pic>
        <p:nvPicPr>
          <p:cNvPr id="14" name="Picture 13"/>
          <p:cNvPicPr>
            <a:picLocks noChangeAspect="1"/>
          </p:cNvPicPr>
          <p:nvPr/>
        </p:nvPicPr>
        <p:blipFill>
          <a:blip r:embed="rId4" cstate="print"/>
          <a:stretch>
            <a:fillRect/>
          </a:stretch>
        </p:blipFill>
        <p:spPr>
          <a:xfrm>
            <a:off x="9885683" y="2608143"/>
            <a:ext cx="1522950" cy="1846835"/>
          </a:xfrm>
          <a:prstGeom prst="rect">
            <a:avLst/>
          </a:prstGeom>
        </p:spPr>
      </p:pic>
      <p:sp>
        <p:nvSpPr>
          <p:cNvPr id="2" name="Title 1"/>
          <p:cNvSpPr>
            <a:spLocks noGrp="1"/>
          </p:cNvSpPr>
          <p:nvPr>
            <p:ph type="title"/>
          </p:nvPr>
        </p:nvSpPr>
        <p:spPr>
          <a:xfrm>
            <a:off x="838200" y="365125"/>
            <a:ext cx="9493577" cy="1240937"/>
          </a:xfrm>
        </p:spPr>
        <p:txBody>
          <a:bodyPr>
            <a:normAutofit/>
          </a:bodyPr>
          <a:lstStyle/>
          <a:p>
            <a:r>
              <a:rPr lang="en-US" sz="3600" b="1" dirty="0"/>
              <a:t>Pharmacists Ensure Pharmacologic Safety at </a:t>
            </a:r>
            <a:br>
              <a:rPr lang="en-US" sz="3600" b="1" dirty="0"/>
            </a:br>
            <a:r>
              <a:rPr lang="en-US" sz="3600" b="1" dirty="0"/>
              <a:t>All Stages of Treatment </a:t>
            </a:r>
            <a:endParaRPr lang="en-US" sz="3600" dirty="0"/>
          </a:p>
        </p:txBody>
      </p:sp>
      <p:pic>
        <p:nvPicPr>
          <p:cNvPr id="4" name="Picture 3"/>
          <p:cNvPicPr>
            <a:picLocks noChangeAspect="1"/>
          </p:cNvPicPr>
          <p:nvPr/>
        </p:nvPicPr>
        <p:blipFill>
          <a:blip r:embed="rId5" cstate="print"/>
          <a:stretch>
            <a:fillRect/>
          </a:stretch>
        </p:blipFill>
        <p:spPr>
          <a:xfrm>
            <a:off x="943707" y="1627924"/>
            <a:ext cx="1847654" cy="1139506"/>
          </a:xfrm>
          <a:prstGeom prst="rect">
            <a:avLst/>
          </a:prstGeom>
        </p:spPr>
      </p:pic>
      <p:sp>
        <p:nvSpPr>
          <p:cNvPr id="7" name="Rounded Rectangle 5"/>
          <p:cNvSpPr/>
          <p:nvPr/>
        </p:nvSpPr>
        <p:spPr>
          <a:xfrm>
            <a:off x="2856323" y="1783961"/>
            <a:ext cx="7812108" cy="818562"/>
          </a:xfrm>
          <a:prstGeom prst="roundRect">
            <a:avLst/>
          </a:prstGeom>
          <a:solidFill>
            <a:schemeClr val="tx2">
              <a:lumMod val="25000"/>
              <a:lumOff val="75000"/>
            </a:schemeClr>
          </a:solidFill>
          <a:ln w="25400" cap="flat" cmpd="sng" algn="ctr">
            <a:noFill/>
            <a:prstDash val="solid"/>
          </a:ln>
          <a:effectLst>
            <a:outerShdw blurRad="44450" dist="27940" dir="5400000" algn="ctr">
              <a:srgbClr val="000000">
                <a:alpha val="32000"/>
              </a:srgbClr>
            </a:outerShdw>
          </a:effectLst>
        </p:spPr>
        <p:txBody>
          <a:bodyPr anchor="ctr"/>
          <a:lstStyle/>
          <a:p>
            <a:r>
              <a:rPr lang="en-US" sz="2400" dirty="0"/>
              <a:t>Assess toxicity risk </a:t>
            </a:r>
            <a:r>
              <a:rPr lang="en-US" sz="2400" b="1" dirty="0"/>
              <a:t>prior to treatment </a:t>
            </a:r>
            <a:r>
              <a:rPr lang="en-US" sz="2400" dirty="0"/>
              <a:t>and </a:t>
            </a:r>
            <a:r>
              <a:rPr lang="en-US" sz="2400" b="1" dirty="0"/>
              <a:t>educate patients </a:t>
            </a:r>
            <a:r>
              <a:rPr lang="en-US" sz="2400" dirty="0" smtClean="0"/>
              <a:t>on what </a:t>
            </a:r>
            <a:r>
              <a:rPr lang="en-US" sz="2400" dirty="0"/>
              <a:t>side effects to expect</a:t>
            </a:r>
          </a:p>
        </p:txBody>
      </p:sp>
      <p:sp>
        <p:nvSpPr>
          <p:cNvPr id="9" name="Rounded Rectangle 5"/>
          <p:cNvSpPr/>
          <p:nvPr/>
        </p:nvSpPr>
        <p:spPr>
          <a:xfrm>
            <a:off x="955429" y="2845785"/>
            <a:ext cx="9026820" cy="1502774"/>
          </a:xfrm>
          <a:prstGeom prst="roundRect">
            <a:avLst/>
          </a:prstGeom>
          <a:solidFill>
            <a:schemeClr val="accent6">
              <a:lumMod val="40000"/>
              <a:lumOff val="60000"/>
            </a:schemeClr>
          </a:solidFill>
          <a:ln w="25400" cap="flat" cmpd="sng" algn="ctr">
            <a:noFill/>
            <a:prstDash val="solid"/>
          </a:ln>
          <a:effectLst>
            <a:outerShdw blurRad="44450" dist="27940" dir="5400000" algn="ctr">
              <a:srgbClr val="000000">
                <a:alpha val="32000"/>
              </a:srgbClr>
            </a:outerShdw>
          </a:effectLst>
        </p:spPr>
        <p:txBody>
          <a:bodyPr anchor="ctr"/>
          <a:lstStyle/>
          <a:p>
            <a:r>
              <a:rPr lang="en-US" sz="2400" dirty="0"/>
              <a:t>Obtain </a:t>
            </a:r>
            <a:r>
              <a:rPr lang="en-US" sz="2400" b="1" dirty="0"/>
              <a:t>OTC products </a:t>
            </a:r>
            <a:r>
              <a:rPr lang="en-US" sz="2400" dirty="0"/>
              <a:t>for </a:t>
            </a:r>
            <a:r>
              <a:rPr lang="en-US" sz="2400" b="1" dirty="0"/>
              <a:t>expected symptoms </a:t>
            </a:r>
            <a:r>
              <a:rPr lang="en-US" sz="2400" dirty="0"/>
              <a:t>and instruct patient when to use </a:t>
            </a:r>
            <a:r>
              <a:rPr lang="en-US" sz="2400" b="1" dirty="0"/>
              <a:t>OTC vs. contact the </a:t>
            </a:r>
            <a:r>
              <a:rPr lang="en-US" sz="2400" b="1" dirty="0" smtClean="0"/>
              <a:t>health care </a:t>
            </a:r>
            <a:r>
              <a:rPr lang="en-US" sz="2400" b="1" dirty="0"/>
              <a:t>team</a:t>
            </a:r>
            <a:r>
              <a:rPr lang="en-US" sz="2400" dirty="0"/>
              <a:t>, for example:</a:t>
            </a:r>
          </a:p>
          <a:p>
            <a:pPr marL="342900" indent="-342900">
              <a:buFont typeface="Arial" panose="020B0604020202020204" pitchFamily="34" charset="0"/>
              <a:buChar char="•"/>
            </a:pPr>
            <a:r>
              <a:rPr lang="en-US" sz="2400" dirty="0"/>
              <a:t>Loperamide for diarrhea</a:t>
            </a:r>
          </a:p>
          <a:p>
            <a:pPr marL="342900" indent="-342900">
              <a:buFont typeface="Arial" panose="020B0604020202020204" pitchFamily="34" charset="0"/>
              <a:buChar char="•"/>
            </a:pPr>
            <a:r>
              <a:rPr lang="en-US" sz="2400" dirty="0"/>
              <a:t>Corticosteroid creams for rash</a:t>
            </a:r>
          </a:p>
        </p:txBody>
      </p:sp>
      <p:sp>
        <p:nvSpPr>
          <p:cNvPr id="12" name="Rounded Rectangle 5"/>
          <p:cNvSpPr/>
          <p:nvPr/>
        </p:nvSpPr>
        <p:spPr>
          <a:xfrm>
            <a:off x="2014188" y="4541748"/>
            <a:ext cx="8783195" cy="827834"/>
          </a:xfrm>
          <a:prstGeom prst="roundRect">
            <a:avLst/>
          </a:prstGeom>
          <a:solidFill>
            <a:srgbClr val="D6F7FE"/>
          </a:solidFill>
          <a:ln w="25400" cap="flat" cmpd="sng" algn="ctr">
            <a:noFill/>
            <a:prstDash val="solid"/>
          </a:ln>
          <a:effectLst>
            <a:outerShdw blurRad="44450" dist="27940" dir="5400000" algn="ctr">
              <a:srgbClr val="000000">
                <a:alpha val="32000"/>
              </a:srgbClr>
            </a:outerShdw>
          </a:effectLst>
        </p:spPr>
        <p:txBody>
          <a:bodyPr anchor="ctr"/>
          <a:lstStyle/>
          <a:p>
            <a:r>
              <a:rPr lang="en-US" sz="2400" dirty="0"/>
              <a:t>Conduct toxicity assessments </a:t>
            </a:r>
            <a:r>
              <a:rPr lang="en-US" sz="2400" b="1" dirty="0"/>
              <a:t>weekly during the first month of oral </a:t>
            </a:r>
            <a:r>
              <a:rPr lang="en-US" sz="2400" dirty="0"/>
              <a:t>therapies via telephone and </a:t>
            </a:r>
            <a:r>
              <a:rPr lang="en-US" sz="2400" b="1" dirty="0"/>
              <a:t>1 week prior to </a:t>
            </a:r>
            <a:r>
              <a:rPr lang="en-US" sz="2400" dirty="0"/>
              <a:t>prescription </a:t>
            </a:r>
            <a:r>
              <a:rPr lang="en-US" sz="2400" b="1" dirty="0"/>
              <a:t>refill</a:t>
            </a:r>
            <a:r>
              <a:rPr lang="en-US" sz="2400" dirty="0"/>
              <a:t> </a:t>
            </a:r>
          </a:p>
        </p:txBody>
      </p:sp>
      <p:pic>
        <p:nvPicPr>
          <p:cNvPr id="13" name="Picture 12"/>
          <p:cNvPicPr>
            <a:picLocks noChangeAspect="1"/>
          </p:cNvPicPr>
          <p:nvPr/>
        </p:nvPicPr>
        <p:blipFill>
          <a:blip r:embed="rId6" cstate="print"/>
          <a:stretch>
            <a:fillRect/>
          </a:stretch>
        </p:blipFill>
        <p:spPr>
          <a:xfrm>
            <a:off x="897118" y="4374114"/>
            <a:ext cx="1064443" cy="1026154"/>
          </a:xfrm>
          <a:prstGeom prst="rect">
            <a:avLst/>
          </a:prstGeom>
        </p:spPr>
      </p:pic>
      <p:sp>
        <p:nvSpPr>
          <p:cNvPr id="15" name="Rounded Rectangle 5"/>
          <p:cNvSpPr/>
          <p:nvPr/>
        </p:nvSpPr>
        <p:spPr>
          <a:xfrm>
            <a:off x="931984" y="5522893"/>
            <a:ext cx="9026820" cy="1077200"/>
          </a:xfrm>
          <a:prstGeom prst="roundRect">
            <a:avLst/>
          </a:prstGeom>
          <a:solidFill>
            <a:schemeClr val="tx2">
              <a:lumMod val="25000"/>
              <a:lumOff val="75000"/>
            </a:schemeClr>
          </a:solidFill>
          <a:ln w="25400" cap="flat" cmpd="sng" algn="ctr">
            <a:noFill/>
            <a:prstDash val="solid"/>
          </a:ln>
          <a:effectLst>
            <a:outerShdw blurRad="44450" dist="27940" dir="5400000" algn="ctr">
              <a:srgbClr val="000000">
                <a:alpha val="32000"/>
              </a:srgbClr>
            </a:outerShdw>
          </a:effectLst>
        </p:spPr>
        <p:txBody>
          <a:bodyPr anchor="ctr"/>
          <a:lstStyle/>
          <a:p>
            <a:r>
              <a:rPr lang="en-US" sz="2400" dirty="0"/>
              <a:t>Work with the multidisciplinary team to:</a:t>
            </a:r>
          </a:p>
          <a:p>
            <a:pPr marL="342900" indent="-342900">
              <a:buFont typeface="Arial" panose="020B0604020202020204" pitchFamily="34" charset="0"/>
              <a:buChar char="•"/>
            </a:pPr>
            <a:r>
              <a:rPr lang="en-US" sz="2400" b="1" dirty="0"/>
              <a:t>Triage</a:t>
            </a:r>
            <a:r>
              <a:rPr lang="en-US" sz="2400" dirty="0"/>
              <a:t> medication-related </a:t>
            </a:r>
            <a:r>
              <a:rPr lang="en-US" sz="2400" b="1" dirty="0"/>
              <a:t>AEs</a:t>
            </a:r>
            <a:r>
              <a:rPr lang="en-US" sz="2400" dirty="0"/>
              <a:t> to the care team </a:t>
            </a:r>
            <a:r>
              <a:rPr lang="en-US" sz="2400" b="1" dirty="0"/>
              <a:t>before refill</a:t>
            </a:r>
          </a:p>
          <a:p>
            <a:pPr marL="342900" indent="-342900">
              <a:buFont typeface="Arial" panose="020B0604020202020204" pitchFamily="34" charset="0"/>
              <a:buChar char="•"/>
            </a:pPr>
            <a:r>
              <a:rPr lang="en-US" sz="2400" dirty="0"/>
              <a:t>Create </a:t>
            </a:r>
            <a:r>
              <a:rPr lang="en-US" sz="2400" b="1" dirty="0"/>
              <a:t>pharmacist/nurse-initiated protocols </a:t>
            </a:r>
            <a:r>
              <a:rPr lang="en-US" sz="2400" dirty="0"/>
              <a:t>for common AEs</a:t>
            </a:r>
          </a:p>
        </p:txBody>
      </p:sp>
    </p:spTree>
    <p:extLst>
      <p:ext uri="{BB962C8B-B14F-4D97-AF65-F5344CB8AC3E}">
        <p14:creationId xmlns:p14="http://schemas.microsoft.com/office/powerpoint/2010/main" val="3710724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7870411" y="1753040"/>
            <a:ext cx="3629141" cy="2746600"/>
          </a:xfrm>
          <a:prstGeom prst="rect">
            <a:avLst/>
          </a:prstGeom>
        </p:spPr>
      </p:pic>
      <p:sp>
        <p:nvSpPr>
          <p:cNvPr id="2" name="Title 1"/>
          <p:cNvSpPr>
            <a:spLocks noGrp="1"/>
          </p:cNvSpPr>
          <p:nvPr>
            <p:ph type="title"/>
          </p:nvPr>
        </p:nvSpPr>
        <p:spPr>
          <a:xfrm>
            <a:off x="838200" y="365125"/>
            <a:ext cx="9431960" cy="1325563"/>
          </a:xfrm>
        </p:spPr>
        <p:txBody>
          <a:bodyPr>
            <a:normAutofit/>
          </a:bodyPr>
          <a:lstStyle/>
          <a:p>
            <a:r>
              <a:rPr lang="en-US" sz="3600" b="1" dirty="0"/>
              <a:t>Shared </a:t>
            </a:r>
            <a:r>
              <a:rPr lang="en-US" sz="3600" b="1" dirty="0" smtClean="0"/>
              <a:t>Decision-Making </a:t>
            </a:r>
            <a:r>
              <a:rPr lang="en-US" sz="3600" b="1" dirty="0"/>
              <a:t>Incorporates the Patient/Caregiver in Decisions Related to their Care</a:t>
            </a:r>
          </a:p>
        </p:txBody>
      </p:sp>
      <p:sp>
        <p:nvSpPr>
          <p:cNvPr id="4" name="Rectangle: Rounded Corners 3"/>
          <p:cNvSpPr/>
          <p:nvPr/>
        </p:nvSpPr>
        <p:spPr>
          <a:xfrm>
            <a:off x="980330" y="1753654"/>
            <a:ext cx="6379198" cy="2714665"/>
          </a:xfrm>
          <a:prstGeom prst="roundRect">
            <a:avLst/>
          </a:prstGeom>
          <a:solidFill>
            <a:schemeClr val="bg1"/>
          </a:solidFill>
          <a:ln>
            <a:noFill/>
          </a:ln>
          <a:effectLst>
            <a:outerShdw blurRad="44450" dist="27940" dir="5400000" algn="ctr">
              <a:srgbClr val="000000">
                <a:alpha val="32000"/>
              </a:srgbClr>
            </a:outerShdw>
          </a:effectLst>
        </p:spPr>
        <p:style>
          <a:lnRef idx="2">
            <a:schemeClr val="dk1"/>
          </a:lnRef>
          <a:fillRef idx="1">
            <a:schemeClr val="lt1"/>
          </a:fillRef>
          <a:effectRef idx="0">
            <a:schemeClr val="dk1"/>
          </a:effectRef>
          <a:fontRef idx="minor">
            <a:schemeClr val="dk1"/>
          </a:fontRef>
        </p:style>
        <p:txBody>
          <a:bodyPr rtlCol="0" anchor="ctr"/>
          <a:lstStyle/>
          <a:p>
            <a:r>
              <a:rPr lang="en-US" sz="2400" dirty="0"/>
              <a:t>“It is a process in which </a:t>
            </a:r>
            <a:r>
              <a:rPr lang="en-US" sz="2400" b="1" dirty="0">
                <a:solidFill>
                  <a:schemeClr val="accent2"/>
                </a:solidFill>
              </a:rPr>
              <a:t>clinicians and patients work together </a:t>
            </a:r>
            <a:r>
              <a:rPr lang="en-US" sz="2400" dirty="0"/>
              <a:t>to make decisions and select tests, treatments and care plans based on clinical evidence that </a:t>
            </a:r>
            <a:r>
              <a:rPr lang="en-US" sz="2400" b="1" dirty="0">
                <a:solidFill>
                  <a:schemeClr val="accent1"/>
                </a:solidFill>
              </a:rPr>
              <a:t>balances</a:t>
            </a:r>
            <a:r>
              <a:rPr lang="en-US" sz="2400" dirty="0">
                <a:solidFill>
                  <a:schemeClr val="accent4"/>
                </a:solidFill>
              </a:rPr>
              <a:t> </a:t>
            </a:r>
            <a:r>
              <a:rPr lang="en-US" sz="2400" b="1" dirty="0">
                <a:solidFill>
                  <a:schemeClr val="accent4"/>
                </a:solidFill>
              </a:rPr>
              <a:t>risks and expected outcomes </a:t>
            </a:r>
            <a:r>
              <a:rPr lang="en-US" sz="2400" b="1" dirty="0">
                <a:solidFill>
                  <a:schemeClr val="accent1"/>
                </a:solidFill>
              </a:rPr>
              <a:t>with</a:t>
            </a:r>
            <a:r>
              <a:rPr lang="en-US" sz="2400" b="1" dirty="0">
                <a:solidFill>
                  <a:schemeClr val="accent4"/>
                </a:solidFill>
              </a:rPr>
              <a:t> </a:t>
            </a:r>
            <a:r>
              <a:rPr lang="en-US" sz="2400" b="1" dirty="0">
                <a:solidFill>
                  <a:schemeClr val="accent3"/>
                </a:solidFill>
              </a:rPr>
              <a:t>patient preferences and values</a:t>
            </a:r>
            <a:r>
              <a:rPr lang="en-US" sz="2400" dirty="0"/>
              <a:t>.”</a:t>
            </a:r>
          </a:p>
        </p:txBody>
      </p:sp>
      <p:pic>
        <p:nvPicPr>
          <p:cNvPr id="12" name="Picture 11"/>
          <p:cNvPicPr>
            <a:picLocks noChangeAspect="1"/>
          </p:cNvPicPr>
          <p:nvPr/>
        </p:nvPicPr>
        <p:blipFill>
          <a:blip r:embed="rId4" cstate="print"/>
          <a:stretch>
            <a:fillRect/>
          </a:stretch>
        </p:blipFill>
        <p:spPr>
          <a:xfrm rot="21279847">
            <a:off x="6316117" y="4638965"/>
            <a:ext cx="1056678" cy="943966"/>
          </a:xfrm>
          <a:prstGeom prst="rect">
            <a:avLst/>
          </a:prstGeom>
        </p:spPr>
      </p:pic>
      <p:pic>
        <p:nvPicPr>
          <p:cNvPr id="13" name="Picture 12"/>
          <p:cNvPicPr>
            <a:picLocks noChangeAspect="1"/>
          </p:cNvPicPr>
          <p:nvPr/>
        </p:nvPicPr>
        <p:blipFill>
          <a:blip r:embed="rId5" cstate="print"/>
          <a:stretch>
            <a:fillRect/>
          </a:stretch>
        </p:blipFill>
        <p:spPr>
          <a:xfrm rot="21281410">
            <a:off x="8803753" y="4795557"/>
            <a:ext cx="533400" cy="581025"/>
          </a:xfrm>
          <a:prstGeom prst="rect">
            <a:avLst/>
          </a:prstGeom>
        </p:spPr>
      </p:pic>
      <p:pic>
        <p:nvPicPr>
          <p:cNvPr id="14" name="Picture 13"/>
          <p:cNvPicPr>
            <a:picLocks noChangeAspect="1"/>
          </p:cNvPicPr>
          <p:nvPr/>
        </p:nvPicPr>
        <p:blipFill>
          <a:blip r:embed="rId6" cstate="print"/>
          <a:stretch>
            <a:fillRect/>
          </a:stretch>
        </p:blipFill>
        <p:spPr>
          <a:xfrm rot="21358030">
            <a:off x="8032648" y="4676776"/>
            <a:ext cx="825798" cy="776497"/>
          </a:xfrm>
          <a:prstGeom prst="rect">
            <a:avLst/>
          </a:prstGeom>
        </p:spPr>
      </p:pic>
      <p:pic>
        <p:nvPicPr>
          <p:cNvPr id="16" name="Picture 15"/>
          <p:cNvPicPr>
            <a:picLocks noChangeAspect="1"/>
          </p:cNvPicPr>
          <p:nvPr/>
        </p:nvPicPr>
        <p:blipFill>
          <a:blip r:embed="rId7" cstate="print">
            <a:duotone>
              <a:schemeClr val="accent4">
                <a:shade val="45000"/>
                <a:satMod val="135000"/>
              </a:schemeClr>
              <a:prstClr val="white"/>
            </a:duotone>
          </a:blip>
          <a:stretch>
            <a:fillRect/>
          </a:stretch>
        </p:blipFill>
        <p:spPr>
          <a:xfrm rot="21436946">
            <a:off x="3995805" y="4741843"/>
            <a:ext cx="861013" cy="891763"/>
          </a:xfrm>
          <a:prstGeom prst="rect">
            <a:avLst/>
          </a:prstGeom>
        </p:spPr>
      </p:pic>
      <p:pic>
        <p:nvPicPr>
          <p:cNvPr id="17" name="Picture 16"/>
          <p:cNvPicPr>
            <a:picLocks noChangeAspect="1"/>
          </p:cNvPicPr>
          <p:nvPr/>
        </p:nvPicPr>
        <p:blipFill>
          <a:blip r:embed="rId8" cstate="print">
            <a:duotone>
              <a:schemeClr val="accent4">
                <a:shade val="45000"/>
                <a:satMod val="135000"/>
              </a:schemeClr>
              <a:prstClr val="white"/>
            </a:duotone>
          </a:blip>
          <a:stretch>
            <a:fillRect/>
          </a:stretch>
        </p:blipFill>
        <p:spPr>
          <a:xfrm rot="21290937">
            <a:off x="3287126" y="4951113"/>
            <a:ext cx="767441" cy="702404"/>
          </a:xfrm>
          <a:prstGeom prst="rect">
            <a:avLst/>
          </a:prstGeom>
        </p:spPr>
      </p:pic>
      <p:pic>
        <p:nvPicPr>
          <p:cNvPr id="18" name="Picture 17"/>
          <p:cNvPicPr>
            <a:picLocks noChangeAspect="1"/>
          </p:cNvPicPr>
          <p:nvPr/>
        </p:nvPicPr>
        <p:blipFill>
          <a:blip r:embed="rId9" cstate="print">
            <a:duotone>
              <a:schemeClr val="accent4">
                <a:shade val="45000"/>
                <a:satMod val="135000"/>
              </a:schemeClr>
              <a:prstClr val="white"/>
            </a:duotone>
          </a:blip>
          <a:stretch>
            <a:fillRect/>
          </a:stretch>
        </p:blipFill>
        <p:spPr>
          <a:xfrm rot="21337260">
            <a:off x="1488225" y="4916165"/>
            <a:ext cx="1045424" cy="816290"/>
          </a:xfrm>
          <a:prstGeom prst="rect">
            <a:avLst/>
          </a:prstGeom>
        </p:spPr>
      </p:pic>
      <p:pic>
        <p:nvPicPr>
          <p:cNvPr id="19" name="Picture 18"/>
          <p:cNvPicPr>
            <a:picLocks noChangeAspect="1"/>
          </p:cNvPicPr>
          <p:nvPr/>
        </p:nvPicPr>
        <p:blipFill>
          <a:blip r:embed="rId10" cstate="print">
            <a:duotone>
              <a:schemeClr val="accent4">
                <a:shade val="45000"/>
                <a:satMod val="135000"/>
              </a:schemeClr>
              <a:prstClr val="white"/>
            </a:duotone>
          </a:blip>
          <a:stretch>
            <a:fillRect/>
          </a:stretch>
        </p:blipFill>
        <p:spPr>
          <a:xfrm rot="21363939">
            <a:off x="4770265" y="4862998"/>
            <a:ext cx="1018273" cy="835507"/>
          </a:xfrm>
          <a:prstGeom prst="rect">
            <a:avLst/>
          </a:prstGeom>
        </p:spPr>
      </p:pic>
      <p:pic>
        <p:nvPicPr>
          <p:cNvPr id="20" name="Picture 19"/>
          <p:cNvPicPr>
            <a:picLocks noChangeAspect="1"/>
          </p:cNvPicPr>
          <p:nvPr/>
        </p:nvPicPr>
        <p:blipFill>
          <a:blip r:embed="rId11" cstate="print">
            <a:duotone>
              <a:schemeClr val="accent4">
                <a:shade val="45000"/>
                <a:satMod val="135000"/>
              </a:schemeClr>
              <a:prstClr val="white"/>
            </a:duotone>
          </a:blip>
          <a:stretch>
            <a:fillRect/>
          </a:stretch>
        </p:blipFill>
        <p:spPr>
          <a:xfrm rot="21346331">
            <a:off x="2552735" y="4836812"/>
            <a:ext cx="722122" cy="847708"/>
          </a:xfrm>
          <a:prstGeom prst="rect">
            <a:avLst/>
          </a:prstGeom>
        </p:spPr>
      </p:pic>
      <p:pic>
        <p:nvPicPr>
          <p:cNvPr id="21" name="Picture 20"/>
          <p:cNvPicPr>
            <a:picLocks noChangeAspect="1"/>
          </p:cNvPicPr>
          <p:nvPr/>
        </p:nvPicPr>
        <p:blipFill>
          <a:blip r:embed="rId12" cstate="print"/>
          <a:stretch>
            <a:fillRect/>
          </a:stretch>
        </p:blipFill>
        <p:spPr>
          <a:xfrm rot="21363838">
            <a:off x="7333374" y="4699859"/>
            <a:ext cx="786213" cy="772420"/>
          </a:xfrm>
          <a:prstGeom prst="rect">
            <a:avLst/>
          </a:prstGeom>
        </p:spPr>
      </p:pic>
      <p:pic>
        <p:nvPicPr>
          <p:cNvPr id="22" name="Picture 21"/>
          <p:cNvPicPr>
            <a:picLocks noChangeAspect="1"/>
          </p:cNvPicPr>
          <p:nvPr/>
        </p:nvPicPr>
        <p:blipFill>
          <a:blip r:embed="rId13" cstate="print"/>
          <a:stretch>
            <a:fillRect/>
          </a:stretch>
        </p:blipFill>
        <p:spPr>
          <a:xfrm rot="21364952">
            <a:off x="9348940" y="4485258"/>
            <a:ext cx="1006146" cy="835613"/>
          </a:xfrm>
          <a:prstGeom prst="rect">
            <a:avLst/>
          </a:prstGeom>
        </p:spPr>
      </p:pic>
      <p:sp>
        <p:nvSpPr>
          <p:cNvPr id="23" name="Oval 22"/>
          <p:cNvSpPr/>
          <p:nvPr/>
        </p:nvSpPr>
        <p:spPr>
          <a:xfrm>
            <a:off x="5745038" y="5834889"/>
            <a:ext cx="581025" cy="55644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4" name="Rectangle: Rounded Corners 23"/>
          <p:cNvSpPr/>
          <p:nvPr/>
        </p:nvSpPr>
        <p:spPr>
          <a:xfrm rot="21408386">
            <a:off x="1439508" y="5507562"/>
            <a:ext cx="9192084" cy="32732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6" name="TextBox 25"/>
          <p:cNvSpPr txBox="1"/>
          <p:nvPr/>
        </p:nvSpPr>
        <p:spPr>
          <a:xfrm>
            <a:off x="890975" y="6514846"/>
            <a:ext cx="10932429" cy="276999"/>
          </a:xfrm>
          <a:prstGeom prst="rect">
            <a:avLst/>
          </a:prstGeom>
          <a:noFill/>
        </p:spPr>
        <p:txBody>
          <a:bodyPr wrap="square" rtlCol="0">
            <a:spAutoFit/>
          </a:bodyPr>
          <a:lstStyle/>
          <a:p>
            <a:r>
              <a:rPr lang="en-US" sz="1200" dirty="0"/>
              <a:t>National Learning Consortium. </a:t>
            </a:r>
            <a:r>
              <a:rPr lang="en-US" sz="1200" i="1" dirty="0"/>
              <a:t>https://</a:t>
            </a:r>
            <a:r>
              <a:rPr lang="en-US" sz="1200" i="1" dirty="0" smtClean="0"/>
              <a:t>www.healthit.gov/sites/default/files/nlc_shared_decision_making_fact_sheet.pdf.</a:t>
            </a:r>
            <a:endParaRPr lang="en-US" sz="1200" i="1" dirty="0"/>
          </a:p>
        </p:txBody>
      </p:sp>
    </p:spTree>
    <p:extLst>
      <p:ext uri="{BB962C8B-B14F-4D97-AF65-F5344CB8AC3E}">
        <p14:creationId xmlns:p14="http://schemas.microsoft.com/office/powerpoint/2010/main" val="16636964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tient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73" y="4103958"/>
            <a:ext cx="1848529" cy="19787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5262" y="6501664"/>
            <a:ext cx="8382000" cy="276999"/>
          </a:xfrm>
          <a:prstGeom prst="rect">
            <a:avLst/>
          </a:prstGeom>
          <a:noFill/>
        </p:spPr>
        <p:txBody>
          <a:bodyPr wrap="square" rtlCol="0">
            <a:spAutoFit/>
          </a:bodyPr>
          <a:lstStyle/>
          <a:p>
            <a:r>
              <a:rPr lang="en-US" sz="1200" dirty="0" smtClean="0"/>
              <a:t>Faiman B. </a:t>
            </a:r>
            <a:r>
              <a:rPr lang="en-US" sz="1200" i="1" dirty="0"/>
              <a:t>J Adv Pract </a:t>
            </a:r>
            <a:r>
              <a:rPr lang="en-US" sz="1200" i="1" dirty="0" smtClean="0"/>
              <a:t>Oncol</a:t>
            </a:r>
            <a:r>
              <a:rPr lang="en-US" sz="1200" dirty="0"/>
              <a:t>. </a:t>
            </a:r>
            <a:r>
              <a:rPr lang="en-US" sz="1200" dirty="0" smtClean="0"/>
              <a:t>2011;2:26-34.; </a:t>
            </a:r>
            <a:r>
              <a:rPr lang="en-US" sz="1200" dirty="0"/>
              <a:t>Accrodino </a:t>
            </a:r>
            <a:r>
              <a:rPr lang="en-US" sz="1200" dirty="0" smtClean="0"/>
              <a:t>MK, et al</a:t>
            </a:r>
            <a:r>
              <a:rPr lang="en-US" sz="1200" dirty="0"/>
              <a:t>. </a:t>
            </a:r>
            <a:r>
              <a:rPr lang="en-US" sz="1200" i="1" dirty="0"/>
              <a:t>Am Soc Clin Oncol Educ Book</a:t>
            </a:r>
            <a:r>
              <a:rPr lang="en-US" sz="1200" i="1" dirty="0" smtClean="0"/>
              <a:t>. </a:t>
            </a:r>
            <a:r>
              <a:rPr lang="en-US" sz="1200" dirty="0" smtClean="0"/>
              <a:t>2013;2013:271-276. </a:t>
            </a:r>
            <a:endParaRPr lang="en-US" sz="1200" dirty="0"/>
          </a:p>
        </p:txBody>
      </p:sp>
      <p:sp>
        <p:nvSpPr>
          <p:cNvPr id="8" name="Title 1"/>
          <p:cNvSpPr>
            <a:spLocks noGrp="1"/>
          </p:cNvSpPr>
          <p:nvPr>
            <p:ph type="title"/>
          </p:nvPr>
        </p:nvSpPr>
        <p:spPr>
          <a:xfrm>
            <a:off x="837391" y="542523"/>
            <a:ext cx="9732873" cy="985161"/>
          </a:xfrm>
        </p:spPr>
        <p:txBody>
          <a:bodyPr>
            <a:noAutofit/>
          </a:bodyPr>
          <a:lstStyle/>
          <a:p>
            <a:r>
              <a:rPr lang="en-US" sz="3600" b="1" dirty="0"/>
              <a:t>Nurses Play an Integral Role in Patient </a:t>
            </a:r>
            <a:r>
              <a:rPr lang="en-US" sz="3600" b="1" dirty="0" smtClean="0"/>
              <a:t>Counseling </a:t>
            </a:r>
            <a:r>
              <a:rPr lang="en-US" sz="3600" b="1" dirty="0"/>
              <a:t>and Identifying Barriers to Care</a:t>
            </a:r>
            <a:endParaRPr lang="en-US" sz="3600" dirty="0"/>
          </a:p>
        </p:txBody>
      </p:sp>
      <p:sp>
        <p:nvSpPr>
          <p:cNvPr id="12" name="Rectangle 11"/>
          <p:cNvSpPr/>
          <p:nvPr/>
        </p:nvSpPr>
        <p:spPr>
          <a:xfrm>
            <a:off x="2607386" y="1779072"/>
            <a:ext cx="5453404" cy="1913641"/>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r>
              <a:rPr lang="en-US" sz="2400" dirty="0">
                <a:solidFill>
                  <a:schemeClr val="tx1"/>
                </a:solidFill>
              </a:rPr>
              <a:t>Assist with:</a:t>
            </a:r>
          </a:p>
          <a:p>
            <a:pPr marL="342900" indent="-342900">
              <a:buFont typeface="Arial" panose="020B0604020202020204" pitchFamily="34" charset="0"/>
              <a:buChar char="•"/>
            </a:pPr>
            <a:r>
              <a:rPr lang="en-US" sz="2400" dirty="0">
                <a:solidFill>
                  <a:schemeClr val="tx1"/>
                </a:solidFill>
              </a:rPr>
              <a:t>Assessing medication adherence</a:t>
            </a:r>
          </a:p>
          <a:p>
            <a:pPr marL="342900" indent="-342900">
              <a:buFont typeface="Arial" panose="020B0604020202020204" pitchFamily="34" charset="0"/>
              <a:buChar char="•"/>
            </a:pPr>
            <a:r>
              <a:rPr lang="en-US" sz="2400" dirty="0">
                <a:solidFill>
                  <a:schemeClr val="tx1"/>
                </a:solidFill>
              </a:rPr>
              <a:t>Identifying barriers to care</a:t>
            </a:r>
          </a:p>
          <a:p>
            <a:pPr marL="342900" indent="-342900">
              <a:buFont typeface="Arial" panose="020B0604020202020204" pitchFamily="34" charset="0"/>
              <a:buChar char="•"/>
            </a:pPr>
            <a:r>
              <a:rPr lang="en-US" sz="2400" dirty="0">
                <a:solidFill>
                  <a:schemeClr val="tx1"/>
                </a:solidFill>
              </a:rPr>
              <a:t>Recognizing psychosocial issues </a:t>
            </a:r>
          </a:p>
        </p:txBody>
      </p:sp>
      <p:sp>
        <p:nvSpPr>
          <p:cNvPr id="13" name="Rectangle 12"/>
          <p:cNvSpPr/>
          <p:nvPr/>
        </p:nvSpPr>
        <p:spPr>
          <a:xfrm>
            <a:off x="2607386" y="4103958"/>
            <a:ext cx="5453403" cy="1913641"/>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r>
              <a:rPr lang="en-US" sz="2400" dirty="0">
                <a:solidFill>
                  <a:schemeClr val="tx1"/>
                </a:solidFill>
              </a:rPr>
              <a:t>Educate about:</a:t>
            </a:r>
          </a:p>
          <a:p>
            <a:pPr marL="342900" indent="-342900">
              <a:buFont typeface="Arial" panose="020B0604020202020204" pitchFamily="34" charset="0"/>
              <a:buChar char="•"/>
            </a:pPr>
            <a:r>
              <a:rPr lang="en-US" sz="2400" dirty="0">
                <a:solidFill>
                  <a:schemeClr val="tx1"/>
                </a:solidFill>
              </a:rPr>
              <a:t>Medication adherence</a:t>
            </a:r>
          </a:p>
          <a:p>
            <a:pPr marL="342900" indent="-342900">
              <a:buFont typeface="Arial" panose="020B0604020202020204" pitchFamily="34" charset="0"/>
              <a:buChar char="•"/>
            </a:pPr>
            <a:r>
              <a:rPr lang="en-US" sz="2400" dirty="0">
                <a:solidFill>
                  <a:schemeClr val="tx1"/>
                </a:solidFill>
              </a:rPr>
              <a:t>Patient support resources</a:t>
            </a:r>
          </a:p>
          <a:p>
            <a:pPr marL="342900" indent="-342900">
              <a:buFont typeface="Arial" panose="020B0604020202020204" pitchFamily="34" charset="0"/>
              <a:buChar char="•"/>
            </a:pPr>
            <a:r>
              <a:rPr lang="en-US" sz="2400" dirty="0">
                <a:solidFill>
                  <a:schemeClr val="tx1"/>
                </a:solidFill>
              </a:rPr>
              <a:t>Realistic outcomes and goals of therapy</a:t>
            </a:r>
          </a:p>
        </p:txBody>
      </p:sp>
      <p:pic>
        <p:nvPicPr>
          <p:cNvPr id="6" name="Picture 5"/>
          <p:cNvPicPr>
            <a:picLocks noChangeAspect="1"/>
          </p:cNvPicPr>
          <p:nvPr/>
        </p:nvPicPr>
        <p:blipFill>
          <a:blip r:embed="rId4" cstate="print"/>
          <a:stretch>
            <a:fillRect/>
          </a:stretch>
        </p:blipFill>
        <p:spPr>
          <a:xfrm>
            <a:off x="908688" y="1755565"/>
            <a:ext cx="1489100" cy="1937148"/>
          </a:xfrm>
          <a:prstGeom prst="rect">
            <a:avLst/>
          </a:prstGeom>
        </p:spPr>
      </p:pic>
      <p:sp>
        <p:nvSpPr>
          <p:cNvPr id="14" name="Oval 13"/>
          <p:cNvSpPr/>
          <p:nvPr/>
        </p:nvSpPr>
        <p:spPr>
          <a:xfrm>
            <a:off x="7305024" y="2619186"/>
            <a:ext cx="605620" cy="474872"/>
          </a:xfrm>
          <a:prstGeom prst="ellipse">
            <a:avLst/>
          </a:prstGeom>
          <a:solidFill>
            <a:schemeClr val="accent2">
              <a:lumMod val="50000"/>
              <a:alpha val="5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5" name="Oval 14"/>
          <p:cNvSpPr/>
          <p:nvPr/>
        </p:nvSpPr>
        <p:spPr>
          <a:xfrm>
            <a:off x="7531989" y="2735892"/>
            <a:ext cx="725078" cy="574295"/>
          </a:xfrm>
          <a:prstGeom prst="ellipse">
            <a:avLst/>
          </a:prstGeom>
          <a:solidFill>
            <a:schemeClr val="accent2">
              <a:lumMod val="50000"/>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6" name="Oval 15"/>
          <p:cNvSpPr/>
          <p:nvPr/>
        </p:nvSpPr>
        <p:spPr>
          <a:xfrm>
            <a:off x="7734288" y="2856622"/>
            <a:ext cx="1093250" cy="843791"/>
          </a:xfrm>
          <a:prstGeom prst="ellipse">
            <a:avLst/>
          </a:prstGeom>
          <a:solidFill>
            <a:schemeClr val="accent2">
              <a:lumMod val="50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7" name="Oval 16"/>
          <p:cNvSpPr/>
          <p:nvPr/>
        </p:nvSpPr>
        <p:spPr>
          <a:xfrm>
            <a:off x="8035407" y="3002916"/>
            <a:ext cx="1433900" cy="1259411"/>
          </a:xfrm>
          <a:prstGeom prst="ellipse">
            <a:avLst/>
          </a:prstGeom>
          <a:solidFill>
            <a:schemeClr val="accent2">
              <a:lumMod val="50000"/>
              <a:alpha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8" name="Oval 17"/>
          <p:cNvSpPr/>
          <p:nvPr/>
        </p:nvSpPr>
        <p:spPr>
          <a:xfrm>
            <a:off x="7929901" y="3043815"/>
            <a:ext cx="3866917" cy="2932500"/>
          </a:xfrm>
          <a:prstGeom prst="ellipse">
            <a:avLst/>
          </a:prstGeom>
          <a:solidFill>
            <a:schemeClr val="accent2">
              <a:lumMod val="5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CLL diagnosis can affect relationships, marriages, social support systems and psychosocial well-being</a:t>
            </a:r>
          </a:p>
        </p:txBody>
      </p:sp>
    </p:spTree>
    <p:extLst>
      <p:ext uri="{BB962C8B-B14F-4D97-AF65-F5344CB8AC3E}">
        <p14:creationId xmlns:p14="http://schemas.microsoft.com/office/powerpoint/2010/main" val="2383499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922" y="526704"/>
            <a:ext cx="9732873" cy="985161"/>
          </a:xfrm>
        </p:spPr>
        <p:txBody>
          <a:bodyPr>
            <a:noAutofit/>
          </a:bodyPr>
          <a:lstStyle/>
          <a:p>
            <a:r>
              <a:rPr lang="en-US" sz="3600" b="1" dirty="0"/>
              <a:t>Pharmacists Play an Integral Role in Patient Counseling and Assessing Medication Adherence</a:t>
            </a:r>
            <a:endParaRPr lang="en-US" sz="3600" dirty="0"/>
          </a:p>
        </p:txBody>
      </p:sp>
      <p:sp>
        <p:nvSpPr>
          <p:cNvPr id="5" name="TextBox 4"/>
          <p:cNvSpPr txBox="1"/>
          <p:nvPr/>
        </p:nvSpPr>
        <p:spPr>
          <a:xfrm>
            <a:off x="868922" y="6315235"/>
            <a:ext cx="11080906" cy="461665"/>
          </a:xfrm>
          <a:prstGeom prst="rect">
            <a:avLst/>
          </a:prstGeom>
          <a:noFill/>
        </p:spPr>
        <p:txBody>
          <a:bodyPr wrap="square" rtlCol="0">
            <a:spAutoFit/>
          </a:bodyPr>
          <a:lstStyle/>
          <a:p>
            <a:r>
              <a:rPr lang="en-US" sz="1200" dirty="0"/>
              <a:t>Ignoffo </a:t>
            </a:r>
            <a:r>
              <a:rPr lang="en-US" sz="1200" dirty="0" smtClean="0"/>
              <a:t>R, </a:t>
            </a:r>
            <a:r>
              <a:rPr lang="en-US" sz="1200" dirty="0"/>
              <a:t>et al. </a:t>
            </a:r>
            <a:r>
              <a:rPr lang="en-US" sz="1200" i="1" dirty="0"/>
              <a:t>J Oncol Pract. </a:t>
            </a:r>
            <a:r>
              <a:rPr lang="en-US" sz="1200" dirty="0" smtClean="0"/>
              <a:t>2016;12(4</a:t>
            </a:r>
            <a:r>
              <a:rPr lang="en-US" sz="1200" dirty="0"/>
              <a:t>):</a:t>
            </a:r>
            <a:r>
              <a:rPr lang="en-US" sz="1200" dirty="0" smtClean="0"/>
              <a:t>e359-e368.; </a:t>
            </a:r>
            <a:r>
              <a:rPr lang="en-US" sz="1200" dirty="0"/>
              <a:t>Holle </a:t>
            </a:r>
            <a:r>
              <a:rPr lang="en-US" sz="1200" dirty="0" smtClean="0"/>
              <a:t>LM, et al. </a:t>
            </a:r>
            <a:r>
              <a:rPr lang="en-US" sz="1200" i="1" dirty="0"/>
              <a:t>J Oncol Pract</a:t>
            </a:r>
            <a:r>
              <a:rPr lang="en-US" sz="1200" dirty="0" smtClean="0"/>
              <a:t>. 2014;10(3</a:t>
            </a:r>
            <a:r>
              <a:rPr lang="en-US" sz="1200" dirty="0"/>
              <a:t>):</a:t>
            </a:r>
            <a:r>
              <a:rPr lang="en-US" sz="1200" dirty="0" smtClean="0"/>
              <a:t>e142-e145.; </a:t>
            </a:r>
            <a:r>
              <a:rPr lang="en-US" sz="1200" dirty="0"/>
              <a:t>Parsons </a:t>
            </a:r>
            <a:r>
              <a:rPr lang="en-US" sz="1200" dirty="0" smtClean="0"/>
              <a:t>LB, </a:t>
            </a:r>
            <a:r>
              <a:rPr lang="en-US" sz="1200" dirty="0"/>
              <a:t>et al. </a:t>
            </a:r>
            <a:r>
              <a:rPr lang="en-US" sz="1200" i="1" dirty="0"/>
              <a:t>J Hematol Oncol Pharm</a:t>
            </a:r>
            <a:r>
              <a:rPr lang="en-US" sz="1200" i="1" dirty="0" smtClean="0"/>
              <a:t>. </a:t>
            </a:r>
            <a:r>
              <a:rPr lang="en-US" sz="1200" dirty="0" smtClean="0"/>
              <a:t>2014;5(4</a:t>
            </a:r>
            <a:r>
              <a:rPr lang="en-US" sz="1200" dirty="0"/>
              <a:t>):</a:t>
            </a:r>
            <a:r>
              <a:rPr lang="en-US" sz="1200" dirty="0" smtClean="0"/>
              <a:t>99-108.; </a:t>
            </a:r>
            <a:endParaRPr lang="en-US" sz="1200" dirty="0"/>
          </a:p>
          <a:p>
            <a:r>
              <a:rPr lang="en-US" sz="1200" dirty="0"/>
              <a:t>Felton </a:t>
            </a:r>
            <a:r>
              <a:rPr lang="en-US" sz="1200" dirty="0" smtClean="0"/>
              <a:t>MA, </a:t>
            </a:r>
            <a:r>
              <a:rPr lang="en-US" sz="1200" dirty="0"/>
              <a:t>et al. </a:t>
            </a:r>
            <a:r>
              <a:rPr lang="en-US" sz="1200" i="1" dirty="0"/>
              <a:t>J Oncol Pharm </a:t>
            </a:r>
            <a:r>
              <a:rPr lang="en-US" sz="1200" i="1" dirty="0" smtClean="0"/>
              <a:t>Pract. </a:t>
            </a:r>
            <a:r>
              <a:rPr lang="en-US" sz="1200" dirty="0" smtClean="0"/>
              <a:t>2016;22(2</a:t>
            </a:r>
            <a:r>
              <a:rPr lang="en-US" sz="1200" dirty="0"/>
              <a:t>):</a:t>
            </a:r>
            <a:r>
              <a:rPr lang="en-US" sz="1200" dirty="0" smtClean="0"/>
              <a:t>378-381.; </a:t>
            </a:r>
            <a:r>
              <a:rPr lang="en-US" sz="1200" dirty="0"/>
              <a:t>Valgus </a:t>
            </a:r>
            <a:r>
              <a:rPr lang="en-US" sz="1200" dirty="0" smtClean="0"/>
              <a:t>JM, </a:t>
            </a:r>
            <a:r>
              <a:rPr lang="en-US" sz="1200" dirty="0"/>
              <a:t>et al. </a:t>
            </a:r>
            <a:r>
              <a:rPr lang="en-US" sz="1200" i="1" dirty="0"/>
              <a:t>Am J Health Syst </a:t>
            </a:r>
            <a:r>
              <a:rPr lang="en-US" sz="1200" i="1" dirty="0" smtClean="0"/>
              <a:t>Pharm. </a:t>
            </a:r>
            <a:r>
              <a:rPr lang="en-US" sz="1200" dirty="0" smtClean="0"/>
              <a:t>2011;68:613-619.</a:t>
            </a:r>
            <a:endParaRPr lang="en-US" sz="1200" dirty="0"/>
          </a:p>
        </p:txBody>
      </p:sp>
      <p:sp>
        <p:nvSpPr>
          <p:cNvPr id="4" name="Rectangle 3"/>
          <p:cNvSpPr/>
          <p:nvPr/>
        </p:nvSpPr>
        <p:spPr>
          <a:xfrm>
            <a:off x="3540202" y="1754469"/>
            <a:ext cx="4850089" cy="1913641"/>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r>
              <a:rPr lang="en-US" sz="2400" dirty="0">
                <a:solidFill>
                  <a:schemeClr val="tx1"/>
                </a:solidFill>
              </a:rPr>
              <a:t>Assist with:</a:t>
            </a:r>
          </a:p>
          <a:p>
            <a:pPr marL="342900" indent="-342900">
              <a:buFont typeface="Arial" panose="020B0604020202020204" pitchFamily="34" charset="0"/>
              <a:buChar char="•"/>
            </a:pPr>
            <a:r>
              <a:rPr lang="en-US" sz="2400" dirty="0">
                <a:solidFill>
                  <a:schemeClr val="tx1"/>
                </a:solidFill>
              </a:rPr>
              <a:t>Prior authorizations</a:t>
            </a:r>
          </a:p>
          <a:p>
            <a:pPr marL="342900" indent="-342900">
              <a:buFont typeface="Arial" panose="020B0604020202020204" pitchFamily="34" charset="0"/>
              <a:buChar char="•"/>
            </a:pPr>
            <a:r>
              <a:rPr lang="en-US" sz="2400" dirty="0">
                <a:solidFill>
                  <a:schemeClr val="tx1"/>
                </a:solidFill>
              </a:rPr>
              <a:t>Reimbursement</a:t>
            </a:r>
          </a:p>
          <a:p>
            <a:pPr marL="342900" indent="-342900">
              <a:buFont typeface="Arial" panose="020B0604020202020204" pitchFamily="34" charset="0"/>
              <a:buChar char="•"/>
            </a:pPr>
            <a:r>
              <a:rPr lang="en-US" sz="2400" dirty="0">
                <a:solidFill>
                  <a:schemeClr val="tx1"/>
                </a:solidFill>
              </a:rPr>
              <a:t>Co-pay assistance programs</a:t>
            </a:r>
          </a:p>
        </p:txBody>
      </p:sp>
      <p:sp>
        <p:nvSpPr>
          <p:cNvPr id="8" name="Rectangle 7"/>
          <p:cNvSpPr/>
          <p:nvPr/>
        </p:nvSpPr>
        <p:spPr>
          <a:xfrm>
            <a:off x="3540204" y="4211224"/>
            <a:ext cx="4850088" cy="1913641"/>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r>
              <a:rPr lang="en-US" sz="2400" dirty="0">
                <a:solidFill>
                  <a:schemeClr val="tx1"/>
                </a:solidFill>
              </a:rPr>
              <a:t>Educate about:</a:t>
            </a:r>
          </a:p>
          <a:p>
            <a:pPr marL="342900" indent="-342900">
              <a:buFont typeface="Arial" panose="020B0604020202020204" pitchFamily="34" charset="0"/>
              <a:buChar char="•"/>
            </a:pPr>
            <a:r>
              <a:rPr lang="en-US" sz="2400" dirty="0">
                <a:solidFill>
                  <a:schemeClr val="tx1"/>
                </a:solidFill>
              </a:rPr>
              <a:t>Medication adherence</a:t>
            </a:r>
          </a:p>
          <a:p>
            <a:pPr marL="342900" indent="-342900">
              <a:buFont typeface="Arial" panose="020B0604020202020204" pitchFamily="34" charset="0"/>
              <a:buChar char="•"/>
            </a:pPr>
            <a:r>
              <a:rPr lang="en-US" sz="2400" dirty="0">
                <a:solidFill>
                  <a:schemeClr val="tx1"/>
                </a:solidFill>
              </a:rPr>
              <a:t>Managing side effects</a:t>
            </a:r>
          </a:p>
          <a:p>
            <a:pPr marL="342900" indent="-342900">
              <a:buFont typeface="Arial" panose="020B0604020202020204" pitchFamily="34" charset="0"/>
              <a:buChar char="•"/>
            </a:pPr>
            <a:r>
              <a:rPr lang="en-US" sz="2400" dirty="0">
                <a:solidFill>
                  <a:schemeClr val="tx1"/>
                </a:solidFill>
              </a:rPr>
              <a:t>Medication storage and disposal</a:t>
            </a:r>
          </a:p>
        </p:txBody>
      </p:sp>
      <p:pic>
        <p:nvPicPr>
          <p:cNvPr id="9" name="Picture 8"/>
          <p:cNvPicPr>
            <a:picLocks noChangeAspect="1"/>
          </p:cNvPicPr>
          <p:nvPr/>
        </p:nvPicPr>
        <p:blipFill>
          <a:blip r:embed="rId3" cstate="print"/>
          <a:stretch>
            <a:fillRect/>
          </a:stretch>
        </p:blipFill>
        <p:spPr>
          <a:xfrm>
            <a:off x="959809" y="1772092"/>
            <a:ext cx="2066545" cy="2006549"/>
          </a:xfrm>
          <a:prstGeom prst="rect">
            <a:avLst/>
          </a:prstGeom>
        </p:spPr>
      </p:pic>
      <p:pic>
        <p:nvPicPr>
          <p:cNvPr id="10" name="Picture 9"/>
          <p:cNvPicPr>
            <a:picLocks noChangeAspect="1"/>
          </p:cNvPicPr>
          <p:nvPr/>
        </p:nvPicPr>
        <p:blipFill>
          <a:blip r:embed="rId4" cstate="print"/>
          <a:stretch>
            <a:fillRect/>
          </a:stretch>
        </p:blipFill>
        <p:spPr>
          <a:xfrm>
            <a:off x="992245" y="3933655"/>
            <a:ext cx="1780615" cy="2215319"/>
          </a:xfrm>
          <a:prstGeom prst="rect">
            <a:avLst/>
          </a:prstGeom>
        </p:spPr>
      </p:pic>
      <p:sp>
        <p:nvSpPr>
          <p:cNvPr id="14" name="Oval 13"/>
          <p:cNvSpPr/>
          <p:nvPr/>
        </p:nvSpPr>
        <p:spPr>
          <a:xfrm>
            <a:off x="7217151" y="4803700"/>
            <a:ext cx="605620" cy="474872"/>
          </a:xfrm>
          <a:prstGeom prst="ellipse">
            <a:avLst/>
          </a:prstGeom>
          <a:solidFill>
            <a:schemeClr val="accent3">
              <a:lumMod val="50000"/>
              <a:alpha val="5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1" name="Oval 10"/>
          <p:cNvSpPr/>
          <p:nvPr/>
        </p:nvSpPr>
        <p:spPr>
          <a:xfrm>
            <a:off x="7407742" y="4460661"/>
            <a:ext cx="725078" cy="574295"/>
          </a:xfrm>
          <a:prstGeom prst="ellipse">
            <a:avLst/>
          </a:prstGeom>
          <a:solidFill>
            <a:schemeClr val="accent3">
              <a:lumMod val="50000"/>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2" name="Oval 11"/>
          <p:cNvSpPr/>
          <p:nvPr/>
        </p:nvSpPr>
        <p:spPr>
          <a:xfrm>
            <a:off x="7632179" y="3975512"/>
            <a:ext cx="1093250" cy="843791"/>
          </a:xfrm>
          <a:prstGeom prst="ellipse">
            <a:avLst/>
          </a:prstGeom>
          <a:solidFill>
            <a:schemeClr val="accent3">
              <a:lumMod val="50000"/>
              <a:alpha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5" name="Oval 14"/>
          <p:cNvSpPr/>
          <p:nvPr/>
        </p:nvSpPr>
        <p:spPr>
          <a:xfrm>
            <a:off x="7934917" y="3288302"/>
            <a:ext cx="1433900" cy="1259411"/>
          </a:xfrm>
          <a:prstGeom prst="ellipse">
            <a:avLst/>
          </a:prstGeom>
          <a:solidFill>
            <a:schemeClr val="accent3">
              <a:lumMod val="50000"/>
              <a:alpha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3" name="Oval 12"/>
          <p:cNvSpPr/>
          <p:nvPr/>
        </p:nvSpPr>
        <p:spPr>
          <a:xfrm>
            <a:off x="8162288" y="1843203"/>
            <a:ext cx="3392272" cy="2504801"/>
          </a:xfrm>
          <a:prstGeom prst="ellipse">
            <a:avLst/>
          </a:prstGeom>
          <a:solidFill>
            <a:schemeClr val="accent3">
              <a:lumMod val="5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Tailor dosing strategies to patient’s adherence to medication</a:t>
            </a:r>
          </a:p>
        </p:txBody>
      </p:sp>
    </p:spTree>
    <p:extLst>
      <p:ext uri="{BB962C8B-B14F-4D97-AF65-F5344CB8AC3E}">
        <p14:creationId xmlns:p14="http://schemas.microsoft.com/office/powerpoint/2010/main" val="10681032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3728"/>
          </a:xfrm>
        </p:spPr>
        <p:txBody>
          <a:bodyPr/>
          <a:lstStyle/>
          <a:p>
            <a:r>
              <a:rPr lang="en-US" sz="3600" b="1" dirty="0"/>
              <a:t>Summary</a:t>
            </a:r>
            <a:endParaRPr lang="en-US" b="1" dirty="0"/>
          </a:p>
        </p:txBody>
      </p:sp>
      <p:sp>
        <p:nvSpPr>
          <p:cNvPr id="3" name="Content Placeholder 2"/>
          <p:cNvSpPr>
            <a:spLocks noGrp="1"/>
          </p:cNvSpPr>
          <p:nvPr>
            <p:ph idx="1"/>
          </p:nvPr>
        </p:nvSpPr>
        <p:spPr>
          <a:xfrm>
            <a:off x="838200" y="1552756"/>
            <a:ext cx="10488283" cy="5008300"/>
          </a:xfrm>
        </p:spPr>
        <p:txBody>
          <a:bodyPr>
            <a:normAutofit/>
          </a:bodyPr>
          <a:lstStyle/>
          <a:p>
            <a:pPr>
              <a:spcBef>
                <a:spcPts val="1200"/>
              </a:spcBef>
            </a:pPr>
            <a:r>
              <a:rPr lang="en-US" b="1" dirty="0"/>
              <a:t>CLL patients </a:t>
            </a:r>
            <a:r>
              <a:rPr lang="en-US" dirty="0"/>
              <a:t>are a </a:t>
            </a:r>
            <a:r>
              <a:rPr lang="en-US" b="1" dirty="0"/>
              <a:t>heterogeneous group </a:t>
            </a:r>
            <a:r>
              <a:rPr lang="en-US" dirty="0"/>
              <a:t>and optimal treatment decision-making requires careful attention to both </a:t>
            </a:r>
            <a:r>
              <a:rPr lang="en-US" b="1" dirty="0"/>
              <a:t>disease- and patient-specific factors</a:t>
            </a:r>
          </a:p>
          <a:p>
            <a:pPr>
              <a:spcBef>
                <a:spcPts val="1200"/>
              </a:spcBef>
            </a:pPr>
            <a:r>
              <a:rPr lang="en-US" b="1" dirty="0"/>
              <a:t>Effectiveness</a:t>
            </a:r>
            <a:r>
              <a:rPr lang="en-US" dirty="0"/>
              <a:t> of specific therapies varies by the </a:t>
            </a:r>
            <a:r>
              <a:rPr lang="en-US" b="1" dirty="0"/>
              <a:t>genetic</a:t>
            </a:r>
            <a:r>
              <a:rPr lang="en-US" dirty="0"/>
              <a:t> </a:t>
            </a:r>
            <a:r>
              <a:rPr lang="en-US" b="1" dirty="0"/>
              <a:t>composition</a:t>
            </a:r>
            <a:r>
              <a:rPr lang="en-US" dirty="0"/>
              <a:t> of each patient’s CLL</a:t>
            </a:r>
          </a:p>
          <a:p>
            <a:pPr lvl="1">
              <a:spcBef>
                <a:spcPts val="1200"/>
              </a:spcBef>
            </a:pPr>
            <a:r>
              <a:rPr lang="en-US" dirty="0"/>
              <a:t>Recent </a:t>
            </a:r>
            <a:r>
              <a:rPr lang="en-US" b="1" dirty="0"/>
              <a:t>FISH</a:t>
            </a:r>
            <a:r>
              <a:rPr lang="en-US" dirty="0"/>
              <a:t> results, with particular reference to del(17p) status, are vital to </a:t>
            </a:r>
            <a:r>
              <a:rPr lang="en-US" b="1" dirty="0"/>
              <a:t>prevent</a:t>
            </a:r>
            <a:r>
              <a:rPr lang="en-US" dirty="0"/>
              <a:t> patients from receiving </a:t>
            </a:r>
            <a:r>
              <a:rPr lang="en-US" b="1" dirty="0"/>
              <a:t>ineffective</a:t>
            </a:r>
            <a:r>
              <a:rPr lang="en-US" dirty="0"/>
              <a:t>, but potentially </a:t>
            </a:r>
            <a:r>
              <a:rPr lang="en-US" b="1" dirty="0"/>
              <a:t>toxic</a:t>
            </a:r>
            <a:r>
              <a:rPr lang="en-US" dirty="0"/>
              <a:t> </a:t>
            </a:r>
            <a:r>
              <a:rPr lang="en-US" b="1" dirty="0"/>
              <a:t>therapy</a:t>
            </a:r>
          </a:p>
          <a:p>
            <a:pPr>
              <a:spcBef>
                <a:spcPts val="1200"/>
              </a:spcBef>
            </a:pPr>
            <a:r>
              <a:rPr lang="en-US" dirty="0"/>
              <a:t>Most CLL patients are </a:t>
            </a:r>
            <a:r>
              <a:rPr lang="en-US" b="1" dirty="0"/>
              <a:t>older</a:t>
            </a:r>
            <a:r>
              <a:rPr lang="en-US" dirty="0"/>
              <a:t>, affected by other illnesses, and take </a:t>
            </a:r>
            <a:r>
              <a:rPr lang="en-US" b="1" dirty="0"/>
              <a:t>multiple medications</a:t>
            </a:r>
          </a:p>
          <a:p>
            <a:pPr lvl="1">
              <a:spcBef>
                <a:spcPts val="1200"/>
              </a:spcBef>
            </a:pPr>
            <a:r>
              <a:rPr lang="en-US" dirty="0"/>
              <a:t>Consider specific </a:t>
            </a:r>
            <a:r>
              <a:rPr lang="en-US" b="1" dirty="0"/>
              <a:t>comorbid</a:t>
            </a:r>
            <a:r>
              <a:rPr lang="en-US" dirty="0"/>
              <a:t> medical illnesses and </a:t>
            </a:r>
            <a:r>
              <a:rPr lang="en-US" b="1" dirty="0"/>
              <a:t>concurrent</a:t>
            </a:r>
            <a:r>
              <a:rPr lang="en-US" dirty="0"/>
              <a:t> </a:t>
            </a:r>
            <a:r>
              <a:rPr lang="en-US" b="1" dirty="0"/>
              <a:t>medications</a:t>
            </a:r>
            <a:r>
              <a:rPr lang="en-US" dirty="0"/>
              <a:t> when selecting among newer agents with similar efficacy</a:t>
            </a:r>
          </a:p>
        </p:txBody>
      </p:sp>
    </p:spTree>
    <p:extLst>
      <p:ext uri="{BB962C8B-B14F-4D97-AF65-F5344CB8AC3E}">
        <p14:creationId xmlns:p14="http://schemas.microsoft.com/office/powerpoint/2010/main" val="42014573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4165721" y="5875153"/>
            <a:ext cx="1228724" cy="574295"/>
          </a:xfrm>
          <a:prstGeom prst="ellipse">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6" name="Oval 15"/>
          <p:cNvSpPr/>
          <p:nvPr/>
        </p:nvSpPr>
        <p:spPr>
          <a:xfrm>
            <a:off x="3156053" y="5462782"/>
            <a:ext cx="1687128" cy="843791"/>
          </a:xfrm>
          <a:prstGeom prst="ellipse">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4" name="Oval 13"/>
          <p:cNvSpPr/>
          <p:nvPr/>
        </p:nvSpPr>
        <p:spPr>
          <a:xfrm>
            <a:off x="7669268" y="3467257"/>
            <a:ext cx="1228724" cy="57429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13" name="Oval 12"/>
          <p:cNvSpPr/>
          <p:nvPr/>
        </p:nvSpPr>
        <p:spPr>
          <a:xfrm>
            <a:off x="8054428" y="2931869"/>
            <a:ext cx="1687128" cy="84379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838200" y="365125"/>
            <a:ext cx="9572625" cy="973775"/>
          </a:xfrm>
        </p:spPr>
        <p:txBody>
          <a:bodyPr>
            <a:noAutofit/>
          </a:bodyPr>
          <a:lstStyle/>
          <a:p>
            <a:r>
              <a:rPr lang="en-US" sz="3600" b="1" dirty="0"/>
              <a:t>CLL Primarily Affects Older Patients</a:t>
            </a:r>
          </a:p>
        </p:txBody>
      </p:sp>
      <p:pic>
        <p:nvPicPr>
          <p:cNvPr id="5" name="Picture 4"/>
          <p:cNvPicPr>
            <a:picLocks noChangeAspect="1"/>
          </p:cNvPicPr>
          <p:nvPr/>
        </p:nvPicPr>
        <p:blipFill>
          <a:blip r:embed="rId3" cstate="print"/>
          <a:stretch>
            <a:fillRect/>
          </a:stretch>
        </p:blipFill>
        <p:spPr>
          <a:xfrm>
            <a:off x="838200" y="1411899"/>
            <a:ext cx="6385415" cy="3118863"/>
          </a:xfrm>
          <a:prstGeom prst="rect">
            <a:avLst/>
          </a:prstGeom>
        </p:spPr>
      </p:pic>
      <p:pic>
        <p:nvPicPr>
          <p:cNvPr id="9" name="Picture 8"/>
          <p:cNvPicPr>
            <a:picLocks noChangeAspect="1"/>
          </p:cNvPicPr>
          <p:nvPr/>
        </p:nvPicPr>
        <p:blipFill>
          <a:blip r:embed="rId4" cstate="print"/>
          <a:stretch>
            <a:fillRect/>
          </a:stretch>
        </p:blipFill>
        <p:spPr>
          <a:xfrm>
            <a:off x="5888793" y="4305300"/>
            <a:ext cx="5680623" cy="2415445"/>
          </a:xfrm>
          <a:prstGeom prst="rect">
            <a:avLst/>
          </a:prstGeom>
        </p:spPr>
      </p:pic>
      <p:sp>
        <p:nvSpPr>
          <p:cNvPr id="12" name="Oval 11"/>
          <p:cNvSpPr/>
          <p:nvPr/>
        </p:nvSpPr>
        <p:spPr>
          <a:xfrm>
            <a:off x="7578780" y="1405859"/>
            <a:ext cx="3545162" cy="192952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t>CLL is the </a:t>
            </a:r>
            <a:r>
              <a:rPr lang="en-US" sz="2400" b="1" dirty="0"/>
              <a:t>most</a:t>
            </a:r>
            <a:r>
              <a:rPr lang="en-US" sz="2400" dirty="0"/>
              <a:t> common leukemia diagnosed in Western adults</a:t>
            </a:r>
          </a:p>
        </p:txBody>
      </p:sp>
      <p:sp>
        <p:nvSpPr>
          <p:cNvPr id="15" name="Oval 14"/>
          <p:cNvSpPr/>
          <p:nvPr/>
        </p:nvSpPr>
        <p:spPr>
          <a:xfrm>
            <a:off x="874801" y="4620798"/>
            <a:ext cx="3310337" cy="1828650"/>
          </a:xfrm>
          <a:prstGeom prst="ellipse">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t>More than </a:t>
            </a:r>
            <a:r>
              <a:rPr lang="en-US" sz="2000" b="1" dirty="0"/>
              <a:t>50%</a:t>
            </a:r>
            <a:r>
              <a:rPr lang="en-US" sz="2000" dirty="0"/>
              <a:t> of patients are older than </a:t>
            </a:r>
            <a:r>
              <a:rPr lang="en-US" sz="2000" b="1" dirty="0"/>
              <a:t>age 70 </a:t>
            </a:r>
            <a:r>
              <a:rPr lang="en-US" sz="2000" dirty="0"/>
              <a:t>when diagnosed</a:t>
            </a:r>
          </a:p>
        </p:txBody>
      </p:sp>
      <p:sp>
        <p:nvSpPr>
          <p:cNvPr id="19" name="TextBox 18"/>
          <p:cNvSpPr txBox="1"/>
          <p:nvPr/>
        </p:nvSpPr>
        <p:spPr>
          <a:xfrm>
            <a:off x="855298" y="6511774"/>
            <a:ext cx="5745192" cy="276999"/>
          </a:xfrm>
          <a:prstGeom prst="rect">
            <a:avLst/>
          </a:prstGeom>
          <a:noFill/>
        </p:spPr>
        <p:txBody>
          <a:bodyPr wrap="square" rtlCol="0">
            <a:spAutoFit/>
          </a:bodyPr>
          <a:lstStyle/>
          <a:p>
            <a:r>
              <a:rPr lang="en-US" sz="1200" dirty="0" smtClean="0"/>
              <a:t>NIH Seer </a:t>
            </a:r>
            <a:r>
              <a:rPr lang="en-US" sz="1200" dirty="0"/>
              <a:t>Database</a:t>
            </a:r>
            <a:r>
              <a:rPr lang="en-US" sz="1200" i="1" dirty="0"/>
              <a:t>. http://</a:t>
            </a:r>
            <a:r>
              <a:rPr lang="en-US" sz="1200" i="1" dirty="0" smtClean="0"/>
              <a:t>seer.cancer.gov/statfacts/html/clyl.html.</a:t>
            </a:r>
            <a:endParaRPr lang="en-US" sz="1200" i="1" dirty="0"/>
          </a:p>
        </p:txBody>
      </p:sp>
    </p:spTree>
    <p:extLst>
      <p:ext uri="{BB962C8B-B14F-4D97-AF65-F5344CB8AC3E}">
        <p14:creationId xmlns:p14="http://schemas.microsoft.com/office/powerpoint/2010/main" val="898900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72625" cy="1040319"/>
          </a:xfrm>
        </p:spPr>
        <p:txBody>
          <a:bodyPr>
            <a:noAutofit/>
          </a:bodyPr>
          <a:lstStyle/>
          <a:p>
            <a:r>
              <a:rPr lang="en-US" sz="3600" b="1" dirty="0"/>
              <a:t>Cytogenetics Plays an Important Role in CLL</a:t>
            </a:r>
          </a:p>
        </p:txBody>
      </p:sp>
      <p:pic>
        <p:nvPicPr>
          <p:cNvPr id="3" name="Picture 2"/>
          <p:cNvPicPr>
            <a:picLocks noChangeAspect="1"/>
          </p:cNvPicPr>
          <p:nvPr/>
        </p:nvPicPr>
        <p:blipFill>
          <a:blip r:embed="rId3" cstate="print"/>
          <a:stretch>
            <a:fillRect/>
          </a:stretch>
        </p:blipFill>
        <p:spPr>
          <a:xfrm>
            <a:off x="2446375" y="2115894"/>
            <a:ext cx="1294039" cy="1742991"/>
          </a:xfrm>
          <a:prstGeom prst="rect">
            <a:avLst/>
          </a:prstGeom>
        </p:spPr>
      </p:pic>
      <p:pic>
        <p:nvPicPr>
          <p:cNvPr id="10" name="Picture 9"/>
          <p:cNvPicPr>
            <a:picLocks noChangeAspect="1"/>
          </p:cNvPicPr>
          <p:nvPr/>
        </p:nvPicPr>
        <p:blipFill>
          <a:blip r:embed="rId4" cstate="print"/>
          <a:stretch>
            <a:fillRect/>
          </a:stretch>
        </p:blipFill>
        <p:spPr>
          <a:xfrm>
            <a:off x="5285762" y="1855777"/>
            <a:ext cx="1281846" cy="1610124"/>
          </a:xfrm>
          <a:prstGeom prst="rect">
            <a:avLst/>
          </a:prstGeom>
        </p:spPr>
      </p:pic>
      <p:pic>
        <p:nvPicPr>
          <p:cNvPr id="11" name="Picture 10"/>
          <p:cNvPicPr>
            <a:picLocks noChangeAspect="1"/>
          </p:cNvPicPr>
          <p:nvPr/>
        </p:nvPicPr>
        <p:blipFill>
          <a:blip r:embed="rId5" cstate="print"/>
          <a:stretch>
            <a:fillRect/>
          </a:stretch>
        </p:blipFill>
        <p:spPr>
          <a:xfrm>
            <a:off x="8012475" y="2395095"/>
            <a:ext cx="1530706" cy="1486266"/>
          </a:xfrm>
          <a:prstGeom prst="rect">
            <a:avLst/>
          </a:prstGeom>
        </p:spPr>
      </p:pic>
      <p:sp>
        <p:nvSpPr>
          <p:cNvPr id="26" name="Arrow: Curved Down 25"/>
          <p:cNvSpPr/>
          <p:nvPr/>
        </p:nvSpPr>
        <p:spPr>
          <a:xfrm>
            <a:off x="993514" y="1831066"/>
            <a:ext cx="10088545" cy="1524745"/>
          </a:xfrm>
          <a:prstGeom prst="curvedDownArrow">
            <a:avLst>
              <a:gd name="adj1" fmla="val 27607"/>
              <a:gd name="adj2" fmla="val 59258"/>
              <a:gd name="adj3" fmla="val 19069"/>
            </a:avLst>
          </a:prstGeom>
          <a:solidFill>
            <a:schemeClr val="accent2">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a:off x="3960550" y="1406645"/>
            <a:ext cx="4295150" cy="461665"/>
          </a:xfrm>
          <a:prstGeom prst="rect">
            <a:avLst/>
          </a:prstGeom>
        </p:spPr>
        <p:txBody>
          <a:bodyPr wrap="none">
            <a:spAutoFit/>
          </a:bodyPr>
          <a:lstStyle/>
          <a:p>
            <a:pPr algn="ctr"/>
            <a:r>
              <a:rPr lang="en-US" sz="2400" b="1" dirty="0"/>
              <a:t>Predictors of CLL Disease Course</a:t>
            </a:r>
          </a:p>
        </p:txBody>
      </p:sp>
      <p:sp>
        <p:nvSpPr>
          <p:cNvPr id="28" name="Rectangle 27"/>
          <p:cNvSpPr/>
          <p:nvPr/>
        </p:nvSpPr>
        <p:spPr>
          <a:xfrm>
            <a:off x="1804771" y="3461190"/>
            <a:ext cx="1288623" cy="461665"/>
          </a:xfrm>
          <a:prstGeom prst="rect">
            <a:avLst/>
          </a:prstGeom>
        </p:spPr>
        <p:txBody>
          <a:bodyPr wrap="none">
            <a:spAutoFit/>
          </a:bodyPr>
          <a:lstStyle/>
          <a:p>
            <a:pPr algn="ctr"/>
            <a:r>
              <a:rPr lang="en-US" sz="2400" b="1" dirty="0"/>
              <a:t>Genetics</a:t>
            </a:r>
          </a:p>
        </p:txBody>
      </p:sp>
      <p:sp>
        <p:nvSpPr>
          <p:cNvPr id="29" name="Rectangle 28"/>
          <p:cNvSpPr/>
          <p:nvPr/>
        </p:nvSpPr>
        <p:spPr>
          <a:xfrm>
            <a:off x="5588972" y="3268299"/>
            <a:ext cx="668646" cy="461665"/>
          </a:xfrm>
          <a:prstGeom prst="rect">
            <a:avLst/>
          </a:prstGeom>
        </p:spPr>
        <p:txBody>
          <a:bodyPr wrap="none">
            <a:spAutoFit/>
          </a:bodyPr>
          <a:lstStyle/>
          <a:p>
            <a:pPr algn="ctr"/>
            <a:r>
              <a:rPr lang="en-US" sz="2400" b="1" dirty="0"/>
              <a:t>Age</a:t>
            </a:r>
          </a:p>
        </p:txBody>
      </p:sp>
      <p:sp>
        <p:nvSpPr>
          <p:cNvPr id="30" name="Rectangle 29"/>
          <p:cNvSpPr/>
          <p:nvPr/>
        </p:nvSpPr>
        <p:spPr>
          <a:xfrm>
            <a:off x="9412552" y="3419696"/>
            <a:ext cx="1075936" cy="461665"/>
          </a:xfrm>
          <a:prstGeom prst="rect">
            <a:avLst/>
          </a:prstGeom>
        </p:spPr>
        <p:txBody>
          <a:bodyPr wrap="none">
            <a:spAutoFit/>
          </a:bodyPr>
          <a:lstStyle/>
          <a:p>
            <a:pPr algn="ctr"/>
            <a:r>
              <a:rPr lang="en-US" sz="2400" b="1" dirty="0"/>
              <a:t>Fitness</a:t>
            </a:r>
          </a:p>
        </p:txBody>
      </p:sp>
      <p:cxnSp>
        <p:nvCxnSpPr>
          <p:cNvPr id="35" name="Straight Connector 34"/>
          <p:cNvCxnSpPr/>
          <p:nvPr/>
        </p:nvCxnSpPr>
        <p:spPr>
          <a:xfrm flipV="1">
            <a:off x="867021" y="3886443"/>
            <a:ext cx="10967727" cy="43476"/>
          </a:xfrm>
          <a:prstGeom prst="line">
            <a:avLst/>
          </a:prstGeom>
        </p:spPr>
        <p:style>
          <a:lnRef idx="1">
            <a:schemeClr val="dk1"/>
          </a:lnRef>
          <a:fillRef idx="0">
            <a:schemeClr val="dk1"/>
          </a:fillRef>
          <a:effectRef idx="0">
            <a:schemeClr val="dk1"/>
          </a:effectRef>
          <a:fontRef idx="minor">
            <a:schemeClr val="tx1"/>
          </a:fontRef>
        </p:style>
      </p:cxnSp>
      <p:pic>
        <p:nvPicPr>
          <p:cNvPr id="36" name="Picture 35"/>
          <p:cNvPicPr>
            <a:picLocks noChangeAspect="1"/>
          </p:cNvPicPr>
          <p:nvPr/>
        </p:nvPicPr>
        <p:blipFill>
          <a:blip r:embed="rId6" cstate="print"/>
          <a:stretch>
            <a:fillRect/>
          </a:stretch>
        </p:blipFill>
        <p:spPr>
          <a:xfrm>
            <a:off x="859127" y="3966253"/>
            <a:ext cx="3686993" cy="2547883"/>
          </a:xfrm>
          <a:prstGeom prst="rect">
            <a:avLst/>
          </a:prstGeom>
        </p:spPr>
      </p:pic>
      <p:sp>
        <p:nvSpPr>
          <p:cNvPr id="33" name="Rectangle 32"/>
          <p:cNvSpPr/>
          <p:nvPr/>
        </p:nvSpPr>
        <p:spPr>
          <a:xfrm>
            <a:off x="3727013" y="3961259"/>
            <a:ext cx="8143091" cy="1600438"/>
          </a:xfrm>
          <a:prstGeom prst="rect">
            <a:avLst/>
          </a:prstGeom>
        </p:spPr>
        <p:txBody>
          <a:bodyPr wrap="square">
            <a:spAutoFit/>
          </a:bodyPr>
          <a:lstStyle/>
          <a:p>
            <a:pPr marL="914400" lvl="1" indent="-457200">
              <a:spcBef>
                <a:spcPts val="600"/>
              </a:spcBef>
              <a:spcAft>
                <a:spcPts val="600"/>
              </a:spcAft>
              <a:buFont typeface="Arial" panose="020B0604020202020204" pitchFamily="34" charset="0"/>
              <a:buChar char="•"/>
            </a:pPr>
            <a:r>
              <a:rPr lang="en-US" altLang="en-US" sz="2200" dirty="0"/>
              <a:t>FISH panel for </a:t>
            </a:r>
            <a:r>
              <a:rPr lang="en-US" altLang="en-US" sz="2200" b="1" dirty="0"/>
              <a:t>recurrent cytogenetic abnormalities </a:t>
            </a:r>
            <a:r>
              <a:rPr lang="en-US" altLang="en-US" sz="2200" dirty="0"/>
              <a:t>is </a:t>
            </a:r>
            <a:r>
              <a:rPr lang="en-US" altLang="en-US" sz="2200" dirty="0" smtClean="0"/>
              <a:t>the most </a:t>
            </a:r>
            <a:r>
              <a:rPr lang="en-US" altLang="en-US" sz="2200" dirty="0"/>
              <a:t>important single test in CLL for </a:t>
            </a:r>
            <a:r>
              <a:rPr lang="en-US" altLang="en-US" sz="2200" b="1" dirty="0"/>
              <a:t>prognosis and treatment</a:t>
            </a:r>
          </a:p>
          <a:p>
            <a:pPr marL="914400" lvl="1" indent="-457200">
              <a:spcBef>
                <a:spcPts val="600"/>
              </a:spcBef>
              <a:spcAft>
                <a:spcPts val="600"/>
              </a:spcAft>
              <a:buFont typeface="Arial" panose="020B0604020202020204" pitchFamily="34" charset="0"/>
              <a:buChar char="•"/>
            </a:pPr>
            <a:r>
              <a:rPr lang="en-US" altLang="en-US" sz="2200" dirty="0"/>
              <a:t>Until recently, there were </a:t>
            </a:r>
            <a:r>
              <a:rPr lang="en-US" altLang="en-US" sz="2200" b="1" dirty="0"/>
              <a:t>limited treatment options for</a:t>
            </a:r>
            <a:r>
              <a:rPr lang="en-US" altLang="en-US" sz="2200" dirty="0"/>
              <a:t> the following patients, as measured by FISH:</a:t>
            </a:r>
          </a:p>
        </p:txBody>
      </p:sp>
      <p:pic>
        <p:nvPicPr>
          <p:cNvPr id="40" name="Picture 39"/>
          <p:cNvPicPr>
            <a:picLocks noChangeAspect="1"/>
          </p:cNvPicPr>
          <p:nvPr/>
        </p:nvPicPr>
        <p:blipFill>
          <a:blip r:embed="rId7" cstate="print">
            <a:duotone>
              <a:schemeClr val="accent2">
                <a:shade val="45000"/>
                <a:satMod val="135000"/>
              </a:schemeClr>
              <a:prstClr val="white"/>
            </a:duotone>
          </a:blip>
          <a:stretch>
            <a:fillRect/>
          </a:stretch>
        </p:blipFill>
        <p:spPr>
          <a:xfrm>
            <a:off x="4538223" y="5776035"/>
            <a:ext cx="657225" cy="638175"/>
          </a:xfrm>
          <a:prstGeom prst="rect">
            <a:avLst/>
          </a:prstGeom>
        </p:spPr>
      </p:pic>
      <p:sp>
        <p:nvSpPr>
          <p:cNvPr id="41" name="Rectangle 40"/>
          <p:cNvSpPr/>
          <p:nvPr/>
        </p:nvSpPr>
        <p:spPr>
          <a:xfrm>
            <a:off x="5074868" y="5693874"/>
            <a:ext cx="1454053" cy="830997"/>
          </a:xfrm>
          <a:prstGeom prst="rect">
            <a:avLst/>
          </a:prstGeom>
        </p:spPr>
        <p:txBody>
          <a:bodyPr wrap="square">
            <a:spAutoFit/>
          </a:bodyPr>
          <a:lstStyle/>
          <a:p>
            <a:pPr algn="ctr"/>
            <a:r>
              <a:rPr lang="en-US" altLang="en-US" sz="2400" b="1" dirty="0"/>
              <a:t>Older Patients</a:t>
            </a:r>
            <a:endParaRPr lang="en-US" sz="2400" b="1" dirty="0"/>
          </a:p>
        </p:txBody>
      </p:sp>
      <p:sp>
        <p:nvSpPr>
          <p:cNvPr id="43" name="Rectangle 42"/>
          <p:cNvSpPr/>
          <p:nvPr/>
        </p:nvSpPr>
        <p:spPr>
          <a:xfrm>
            <a:off x="7458335" y="5713089"/>
            <a:ext cx="1454053" cy="830997"/>
          </a:xfrm>
          <a:prstGeom prst="rect">
            <a:avLst/>
          </a:prstGeom>
        </p:spPr>
        <p:txBody>
          <a:bodyPr wrap="square">
            <a:spAutoFit/>
          </a:bodyPr>
          <a:lstStyle/>
          <a:p>
            <a:pPr algn="ctr"/>
            <a:r>
              <a:rPr lang="en-US" altLang="en-US" sz="2400" b="1" dirty="0"/>
              <a:t>Comorbid Patients</a:t>
            </a:r>
            <a:endParaRPr lang="en-US" sz="2400" b="1" dirty="0"/>
          </a:p>
        </p:txBody>
      </p:sp>
      <p:sp>
        <p:nvSpPr>
          <p:cNvPr id="44" name="Rectangle 43"/>
          <p:cNvSpPr/>
          <p:nvPr/>
        </p:nvSpPr>
        <p:spPr>
          <a:xfrm>
            <a:off x="10064361" y="5679623"/>
            <a:ext cx="1454053" cy="830997"/>
          </a:xfrm>
          <a:prstGeom prst="rect">
            <a:avLst/>
          </a:prstGeom>
        </p:spPr>
        <p:txBody>
          <a:bodyPr wrap="square">
            <a:spAutoFit/>
          </a:bodyPr>
          <a:lstStyle/>
          <a:p>
            <a:pPr algn="ctr"/>
            <a:r>
              <a:rPr lang="en-US" altLang="en-US" sz="2400" b="1" dirty="0"/>
              <a:t>High-risk Patients</a:t>
            </a:r>
            <a:endParaRPr lang="en-US" sz="2400" b="1" dirty="0"/>
          </a:p>
        </p:txBody>
      </p:sp>
      <p:pic>
        <p:nvPicPr>
          <p:cNvPr id="42" name="Picture 41"/>
          <p:cNvPicPr>
            <a:picLocks noChangeAspect="1"/>
          </p:cNvPicPr>
          <p:nvPr/>
        </p:nvPicPr>
        <p:blipFill>
          <a:blip r:embed="rId8" cstate="print">
            <a:duotone>
              <a:schemeClr val="accent2">
                <a:shade val="45000"/>
                <a:satMod val="135000"/>
              </a:schemeClr>
              <a:prstClr val="white"/>
            </a:duotone>
          </a:blip>
          <a:stretch>
            <a:fillRect/>
          </a:stretch>
        </p:blipFill>
        <p:spPr>
          <a:xfrm>
            <a:off x="6816671" y="5710803"/>
            <a:ext cx="719049" cy="774360"/>
          </a:xfrm>
          <a:prstGeom prst="rect">
            <a:avLst/>
          </a:prstGeom>
        </p:spPr>
      </p:pic>
      <p:pic>
        <p:nvPicPr>
          <p:cNvPr id="45" name="Picture 44"/>
          <p:cNvPicPr>
            <a:picLocks noChangeAspect="1"/>
          </p:cNvPicPr>
          <p:nvPr/>
        </p:nvPicPr>
        <p:blipFill>
          <a:blip r:embed="rId9" cstate="print">
            <a:duotone>
              <a:schemeClr val="accent2">
                <a:shade val="45000"/>
                <a:satMod val="135000"/>
              </a:schemeClr>
              <a:prstClr val="white"/>
            </a:duotone>
          </a:blip>
          <a:stretch>
            <a:fillRect/>
          </a:stretch>
        </p:blipFill>
        <p:spPr>
          <a:xfrm>
            <a:off x="9425983" y="5686708"/>
            <a:ext cx="674026" cy="845325"/>
          </a:xfrm>
          <a:prstGeom prst="rect">
            <a:avLst/>
          </a:prstGeom>
        </p:spPr>
      </p:pic>
      <p:sp>
        <p:nvSpPr>
          <p:cNvPr id="47" name="TextBox 46"/>
          <p:cNvSpPr txBox="1"/>
          <p:nvPr/>
        </p:nvSpPr>
        <p:spPr>
          <a:xfrm>
            <a:off x="867021" y="6516799"/>
            <a:ext cx="5745192" cy="276999"/>
          </a:xfrm>
          <a:prstGeom prst="rect">
            <a:avLst/>
          </a:prstGeom>
          <a:noFill/>
        </p:spPr>
        <p:txBody>
          <a:bodyPr wrap="square" rtlCol="0">
            <a:spAutoFit/>
          </a:bodyPr>
          <a:lstStyle/>
          <a:p>
            <a:r>
              <a:rPr lang="en-US" sz="1200" dirty="0"/>
              <a:t>Mertens D. </a:t>
            </a:r>
            <a:r>
              <a:rPr lang="en-US" sz="1200" i="1" dirty="0"/>
              <a:t>J Clin Oncol</a:t>
            </a:r>
            <a:r>
              <a:rPr lang="en-US" sz="1200" dirty="0"/>
              <a:t>. </a:t>
            </a:r>
            <a:r>
              <a:rPr lang="en-US" sz="1200" dirty="0" smtClean="0"/>
              <a:t>2014;32(9</a:t>
            </a:r>
            <a:r>
              <a:rPr lang="en-US" sz="1200" dirty="0"/>
              <a:t>):</a:t>
            </a:r>
            <a:r>
              <a:rPr lang="en-US" sz="1200" dirty="0" smtClean="0"/>
              <a:t>869-872</a:t>
            </a:r>
            <a:r>
              <a:rPr lang="en-US" sz="1200" dirty="0"/>
              <a:t>.</a:t>
            </a:r>
          </a:p>
        </p:txBody>
      </p:sp>
    </p:spTree>
    <p:extLst>
      <p:ext uri="{BB962C8B-B14F-4D97-AF65-F5344CB8AC3E}">
        <p14:creationId xmlns:p14="http://schemas.microsoft.com/office/powerpoint/2010/main" val="1830419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72026655"/>
              </p:ext>
            </p:extLst>
          </p:nvPr>
        </p:nvGraphicFramePr>
        <p:xfrm>
          <a:off x="968823" y="1639665"/>
          <a:ext cx="9211753" cy="4882896"/>
        </p:xfrm>
        <a:graphic>
          <a:graphicData uri="http://schemas.openxmlformats.org/drawingml/2006/table">
            <a:tbl>
              <a:tblPr/>
              <a:tblGrid>
                <a:gridCol w="1435722">
                  <a:extLst>
                    <a:ext uri="{9D8B030D-6E8A-4147-A177-3AD203B41FA5}">
                      <a16:colId xmlns="" xmlns:a16="http://schemas.microsoft.com/office/drawing/2014/main" val="20000"/>
                    </a:ext>
                  </a:extLst>
                </a:gridCol>
                <a:gridCol w="3110711">
                  <a:extLst>
                    <a:ext uri="{9D8B030D-6E8A-4147-A177-3AD203B41FA5}">
                      <a16:colId xmlns="" xmlns:a16="http://schemas.microsoft.com/office/drawing/2014/main" val="20001"/>
                    </a:ext>
                  </a:extLst>
                </a:gridCol>
                <a:gridCol w="4665320">
                  <a:extLst>
                    <a:ext uri="{9D8B030D-6E8A-4147-A177-3AD203B41FA5}">
                      <a16:colId xmlns="" xmlns:a16="http://schemas.microsoft.com/office/drawing/2014/main" val="20002"/>
                    </a:ext>
                  </a:extLst>
                </a:gridCol>
              </a:tblGrid>
              <a:tr h="338444">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charset="0"/>
                        </a:rPr>
                        <a:t>Prognostic Factors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charset="0"/>
                        </a:rPr>
                        <a:t>Parameter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12410">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cap="none" normalizeH="0" baseline="0" dirty="0">
                        <a:ln>
                          <a:noFill/>
                        </a:ln>
                        <a:solidFill>
                          <a:schemeClr val="tx1"/>
                        </a:solidFill>
                        <a:effectLst/>
                        <a:latin typeface="+mn-lt"/>
                        <a:cs typeface="Arial" charset="0"/>
                      </a:endParaRPr>
                    </a:p>
                  </a:txBody>
                  <a:tcPr vert="vert2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charset="0"/>
                        </a:rPr>
                        <a:t>Evaluation</a:t>
                      </a:r>
                      <a:r>
                        <a:rPr kumimoji="0" lang="en-US" sz="1800" b="0" i="0" u="none" strike="noStrike" cap="none" normalizeH="0" baseline="0" dirty="0">
                          <a:ln>
                            <a:noFill/>
                          </a:ln>
                          <a:solidFill>
                            <a:schemeClr val="tx1"/>
                          </a:solidFill>
                          <a:effectLst/>
                          <a:latin typeface="+mn-lt"/>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Staging (Rai or Binet)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46717">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cs typeface="Arial" charset="0"/>
                        </a:rPr>
                        <a:t>Serum Markers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β</a:t>
                      </a:r>
                      <a:r>
                        <a:rPr kumimoji="0" lang="en-US" sz="1800" b="0" i="0" u="none" strike="noStrike" cap="none" normalizeH="0" baseline="-25000" dirty="0">
                          <a:ln>
                            <a:noFill/>
                          </a:ln>
                          <a:solidFill>
                            <a:schemeClr val="tx1"/>
                          </a:solidFill>
                          <a:effectLst/>
                          <a:latin typeface="+mn-lt"/>
                          <a:cs typeface="Arial" charset="0"/>
                        </a:rPr>
                        <a:t>2</a:t>
                      </a:r>
                      <a:r>
                        <a:rPr kumimoji="0" lang="en-US" sz="1800" b="0" i="0" u="none" strike="noStrike" cap="none" normalizeH="0" baseline="0" dirty="0">
                          <a:ln>
                            <a:noFill/>
                          </a:ln>
                          <a:solidFill>
                            <a:schemeClr val="tx1"/>
                          </a:solidFill>
                          <a:effectLst/>
                          <a:latin typeface="+mn-lt"/>
                          <a:cs typeface="Arial" charset="0"/>
                        </a:rPr>
                        <a:t> microglobulin</a:t>
                      </a:r>
                    </a:p>
                    <a:p>
                      <a:pPr marL="0" marR="0" lvl="0" indent="1174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cs typeface="Arial" charset="0"/>
                        </a:rPr>
                        <a:t>Thymidine kinase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12410">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cs typeface="Arial" charset="0"/>
                        </a:rPr>
                        <a:t>Investigations</a:t>
                      </a:r>
                      <a:endParaRPr kumimoji="0" lang="en-US" sz="1800" b="0" i="0" u="none" strike="noStrike" cap="none" normalizeH="0" baseline="0" dirty="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174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cs typeface="Arial" charset="0"/>
                        </a:rPr>
                        <a:t>Lymphocyte doubling time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46717">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cs typeface="Arial" charset="0"/>
                      </a:endParaRPr>
                    </a:p>
                  </a:txBody>
                  <a:tcPr vert="vert2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cs typeface="Arial" charset="0"/>
                        </a:rPr>
                        <a:t>Chromosomal Aberrations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17475"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B0000"/>
                          </a:solidFill>
                          <a:effectLst/>
                          <a:latin typeface="+mn-lt"/>
                          <a:cs typeface="Arial" charset="0"/>
                        </a:rPr>
                        <a:t>Deletion 17p [del(17p)]</a:t>
                      </a:r>
                    </a:p>
                    <a:p>
                      <a:pPr marL="0" marR="0" lvl="0" indent="117475"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charset="0"/>
                        </a:rPr>
                        <a:t>Deletion 11q [del(11q)]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9985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FF"/>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28575" cap="flat" cmpd="sng" algn="ctr">
                      <a:solidFill>
                        <a:schemeClr val="accent4">
                          <a:lumMod val="20000"/>
                          <a:lumOff val="80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cs typeface="Arial" charset="0"/>
                        </a:rPr>
                        <a:t>Mutations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7475"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Arial" charset="0"/>
                        </a:rPr>
                        <a:t>IGHV gene somatic hypermutation status</a:t>
                      </a:r>
                      <a:br>
                        <a:rPr kumimoji="0" lang="en-US" sz="1800" b="1" i="0" u="none" strike="noStrike" cap="none" normalizeH="0" baseline="0" dirty="0">
                          <a:ln>
                            <a:noFill/>
                          </a:ln>
                          <a:solidFill>
                            <a:schemeClr val="tx1"/>
                          </a:solidFill>
                          <a:effectLst/>
                          <a:latin typeface="+mn-lt"/>
                          <a:cs typeface="Arial" charset="0"/>
                        </a:rPr>
                      </a:br>
                      <a:r>
                        <a:rPr kumimoji="0" lang="en-US" sz="1800" b="1" i="0" u="none" strike="noStrike" cap="none" normalizeH="0" baseline="0" dirty="0">
                          <a:ln>
                            <a:noFill/>
                          </a:ln>
                          <a:solidFill>
                            <a:schemeClr val="tx1"/>
                          </a:solidFill>
                          <a:effectLst/>
                          <a:latin typeface="+mn-lt"/>
                          <a:cs typeface="Arial" charset="0"/>
                        </a:rPr>
                        <a:t>TP53 mutation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4671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FF"/>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28575" cap="flat" cmpd="sng" algn="ctr">
                      <a:solidFill>
                        <a:schemeClr val="accent4">
                          <a:lumMod val="20000"/>
                          <a:lumOff val="80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cs typeface="Arial" charset="0"/>
                        </a:rPr>
                        <a:t>Protein Expression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CD38</a:t>
                      </a:r>
                    </a:p>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ZAP-70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46717">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cap="none" normalizeH="0" baseline="0" dirty="0">
                        <a:ln>
                          <a:noFill/>
                        </a:ln>
                        <a:solidFill>
                          <a:schemeClr val="tx1"/>
                        </a:solidFill>
                        <a:effectLst/>
                        <a:latin typeface="+mn-lt"/>
                        <a:cs typeface="Arial" charset="0"/>
                      </a:endParaRPr>
                    </a:p>
                  </a:txBody>
                  <a:tcPr vert="vert2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cs typeface="Arial" charset="0"/>
                        </a:rPr>
                        <a:t>Demographics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B0000"/>
                          </a:solidFill>
                          <a:effectLst/>
                          <a:latin typeface="+mn-lt"/>
                          <a:cs typeface="Arial" charset="0"/>
                        </a:rPr>
                        <a:t>Age</a:t>
                      </a:r>
                    </a:p>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Gender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4671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FFFF"/>
                        </a:solidFill>
                        <a:effectLst/>
                        <a:latin typeface="Arial" charset="0"/>
                        <a:cs typeface="Arial" charset="0"/>
                      </a:endParaRPr>
                    </a:p>
                  </a:txBody>
                  <a:tcPr vert="vert270" anchor="ctr" horzOverflow="overflow">
                    <a:lnL w="12700" cap="flat" cmpd="sng" algn="ctr">
                      <a:noFill/>
                      <a:prstDash val="solid"/>
                      <a:round/>
                      <a:headEnd type="none" w="med" len="med"/>
                      <a:tailEnd type="none" w="med" len="med"/>
                    </a:lnL>
                    <a:lnR w="3175" cap="flat" cmpd="sng" algn="ctr">
                      <a:solidFill>
                        <a:schemeClr val="accent4">
                          <a:lumMod val="20000"/>
                          <a:lumOff val="80000"/>
                        </a:schemeClr>
                      </a:solidFill>
                      <a:prstDash val="sysDot"/>
                      <a:round/>
                      <a:headEnd type="none" w="med" len="med"/>
                      <a:tailEnd type="none" w="med" len="med"/>
                    </a:lnR>
                    <a:lnT w="3175" cap="flat" cmpd="sng" algn="ctr">
                      <a:solidFill>
                        <a:schemeClr val="accent4">
                          <a:lumMod val="20000"/>
                          <a:lumOff val="80000"/>
                        </a:schemeClr>
                      </a:solidFill>
                      <a:prstDash val="solid"/>
                      <a:round/>
                      <a:headEnd type="none" w="med" len="med"/>
                      <a:tailEnd type="none" w="med" len="med"/>
                    </a:lnT>
                    <a:lnB w="3175"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tx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8738"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mn-lt"/>
                          <a:cs typeface="Arial" charset="0"/>
                        </a:rPr>
                        <a:t>Health Status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B0000"/>
                          </a:solidFill>
                          <a:effectLst/>
                          <a:latin typeface="+mn-lt"/>
                          <a:cs typeface="Arial" charset="0"/>
                        </a:rPr>
                        <a:t>Fitness</a:t>
                      </a:r>
                    </a:p>
                    <a:p>
                      <a:pPr marL="0" marR="0" lvl="0" indent="117475"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B0000"/>
                          </a:solidFill>
                          <a:effectLst/>
                          <a:latin typeface="+mn-lt"/>
                          <a:cs typeface="Arial" charset="0"/>
                        </a:rPr>
                        <a:t>Comorbidities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pic>
        <p:nvPicPr>
          <p:cNvPr id="4" name="Picture 3"/>
          <p:cNvPicPr>
            <a:picLocks noChangeAspect="1"/>
          </p:cNvPicPr>
          <p:nvPr/>
        </p:nvPicPr>
        <p:blipFill>
          <a:blip r:embed="rId3" cstate="print"/>
          <a:stretch>
            <a:fillRect/>
          </a:stretch>
        </p:blipFill>
        <p:spPr>
          <a:xfrm>
            <a:off x="1231862" y="2045668"/>
            <a:ext cx="971550" cy="942975"/>
          </a:xfrm>
          <a:prstGeom prst="rect">
            <a:avLst/>
          </a:prstGeom>
        </p:spPr>
      </p:pic>
      <p:sp>
        <p:nvSpPr>
          <p:cNvPr id="8" name="Title 1"/>
          <p:cNvSpPr txBox="1">
            <a:spLocks/>
          </p:cNvSpPr>
          <p:nvPr/>
        </p:nvSpPr>
        <p:spPr>
          <a:xfrm>
            <a:off x="838200" y="368819"/>
            <a:ext cx="95726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CLL Prognosis </a:t>
            </a:r>
            <a:r>
              <a:rPr lang="en-US" sz="3600" b="1" dirty="0" smtClean="0"/>
              <a:t>is </a:t>
            </a:r>
            <a:r>
              <a:rPr lang="en-US" sz="3600" b="1" dirty="0"/>
              <a:t>Influenced by Clinical-, </a:t>
            </a:r>
            <a:br>
              <a:rPr lang="en-US" sz="3600" b="1" dirty="0"/>
            </a:br>
            <a:r>
              <a:rPr lang="en-US" sz="3600" b="1" dirty="0"/>
              <a:t>Cellular/Genetic- and Patient-Specific Factors</a:t>
            </a:r>
          </a:p>
        </p:txBody>
      </p:sp>
      <p:sp>
        <p:nvSpPr>
          <p:cNvPr id="9" name="TextBox 8"/>
          <p:cNvSpPr txBox="1"/>
          <p:nvPr/>
        </p:nvSpPr>
        <p:spPr>
          <a:xfrm>
            <a:off x="1190832" y="2949693"/>
            <a:ext cx="1015404" cy="400110"/>
          </a:xfrm>
          <a:prstGeom prst="rect">
            <a:avLst/>
          </a:prstGeom>
          <a:noFill/>
        </p:spPr>
        <p:txBody>
          <a:bodyPr wrap="square" rtlCol="0">
            <a:spAutoFit/>
          </a:bodyPr>
          <a:lstStyle/>
          <a:p>
            <a:pPr algn="ctr"/>
            <a:r>
              <a:rPr lang="en-US" sz="2000" b="1" dirty="0"/>
              <a:t>Clinical</a:t>
            </a:r>
            <a:endParaRPr lang="en-US" b="1" dirty="0"/>
          </a:p>
        </p:txBody>
      </p:sp>
      <p:sp>
        <p:nvSpPr>
          <p:cNvPr id="10" name="TextBox 9"/>
          <p:cNvSpPr txBox="1"/>
          <p:nvPr/>
        </p:nvSpPr>
        <p:spPr>
          <a:xfrm>
            <a:off x="1220244" y="4617642"/>
            <a:ext cx="994786" cy="400110"/>
          </a:xfrm>
          <a:prstGeom prst="rect">
            <a:avLst/>
          </a:prstGeom>
          <a:noFill/>
        </p:spPr>
        <p:txBody>
          <a:bodyPr wrap="square" rtlCol="0">
            <a:spAutoFit/>
          </a:bodyPr>
          <a:lstStyle/>
          <a:p>
            <a:pPr algn="ctr"/>
            <a:r>
              <a:rPr lang="en-US" sz="2000" b="1" dirty="0">
                <a:cs typeface="Arial" charset="0"/>
              </a:rPr>
              <a:t>Cellular</a:t>
            </a:r>
            <a:endParaRPr lang="en-US" b="1" dirty="0"/>
          </a:p>
        </p:txBody>
      </p:sp>
      <p:pic>
        <p:nvPicPr>
          <p:cNvPr id="11" name="Picture 10"/>
          <p:cNvPicPr>
            <a:picLocks noChangeAspect="1"/>
          </p:cNvPicPr>
          <p:nvPr/>
        </p:nvPicPr>
        <p:blipFill>
          <a:blip r:embed="rId4" cstate="print"/>
          <a:stretch>
            <a:fillRect/>
          </a:stretch>
        </p:blipFill>
        <p:spPr>
          <a:xfrm>
            <a:off x="1267225" y="3717453"/>
            <a:ext cx="900824" cy="907753"/>
          </a:xfrm>
          <a:prstGeom prst="rect">
            <a:avLst/>
          </a:prstGeom>
        </p:spPr>
      </p:pic>
      <p:sp>
        <p:nvSpPr>
          <p:cNvPr id="13" name="TextBox 12"/>
          <p:cNvSpPr txBox="1"/>
          <p:nvPr/>
        </p:nvSpPr>
        <p:spPr>
          <a:xfrm>
            <a:off x="1181045" y="6065440"/>
            <a:ext cx="994786" cy="400110"/>
          </a:xfrm>
          <a:prstGeom prst="rect">
            <a:avLst/>
          </a:prstGeom>
          <a:noFill/>
        </p:spPr>
        <p:txBody>
          <a:bodyPr wrap="square" rtlCol="0">
            <a:spAutoFit/>
          </a:bodyPr>
          <a:lstStyle/>
          <a:p>
            <a:pPr algn="ctr"/>
            <a:r>
              <a:rPr lang="en-US" sz="2000" b="1" dirty="0">
                <a:cs typeface="Arial" charset="0"/>
              </a:rPr>
              <a:t>Patient</a:t>
            </a:r>
            <a:endParaRPr lang="en-US" b="1" dirty="0"/>
          </a:p>
        </p:txBody>
      </p:sp>
      <p:pic>
        <p:nvPicPr>
          <p:cNvPr id="14" name="Picture 13"/>
          <p:cNvPicPr>
            <a:picLocks noChangeAspect="1"/>
          </p:cNvPicPr>
          <p:nvPr/>
        </p:nvPicPr>
        <p:blipFill>
          <a:blip r:embed="rId5" cstate="print">
            <a:duotone>
              <a:schemeClr val="accent3">
                <a:shade val="45000"/>
                <a:satMod val="135000"/>
              </a:schemeClr>
              <a:prstClr val="white"/>
            </a:duotone>
          </a:blip>
          <a:stretch>
            <a:fillRect/>
          </a:stretch>
        </p:blipFill>
        <p:spPr>
          <a:xfrm>
            <a:off x="1403259" y="5426688"/>
            <a:ext cx="590550" cy="685800"/>
          </a:xfrm>
          <a:prstGeom prst="rect">
            <a:avLst/>
          </a:prstGeom>
        </p:spPr>
      </p:pic>
      <p:sp>
        <p:nvSpPr>
          <p:cNvPr id="16" name="TextBox 15"/>
          <p:cNvSpPr txBox="1"/>
          <p:nvPr/>
        </p:nvSpPr>
        <p:spPr>
          <a:xfrm>
            <a:off x="867021" y="6516799"/>
            <a:ext cx="5745192" cy="276999"/>
          </a:xfrm>
          <a:prstGeom prst="rect">
            <a:avLst/>
          </a:prstGeom>
          <a:noFill/>
        </p:spPr>
        <p:txBody>
          <a:bodyPr wrap="square" rtlCol="0">
            <a:spAutoFit/>
          </a:bodyPr>
          <a:lstStyle/>
          <a:p>
            <a:r>
              <a:rPr lang="en-US" sz="1200" dirty="0"/>
              <a:t>Mertens D. </a:t>
            </a:r>
            <a:r>
              <a:rPr lang="en-US" sz="1200" i="1" dirty="0"/>
              <a:t>J Clin Oncol</a:t>
            </a:r>
            <a:r>
              <a:rPr lang="en-US" sz="1200" dirty="0"/>
              <a:t>. </a:t>
            </a:r>
            <a:r>
              <a:rPr lang="en-US" sz="1200" dirty="0" smtClean="0"/>
              <a:t>2014;32(9</a:t>
            </a:r>
            <a:r>
              <a:rPr lang="en-US" sz="1200" dirty="0"/>
              <a:t>):</a:t>
            </a:r>
            <a:r>
              <a:rPr lang="en-US" sz="1200" dirty="0" smtClean="0"/>
              <a:t>869-872</a:t>
            </a:r>
            <a:r>
              <a:rPr lang="en-US" sz="1200" dirty="0"/>
              <a:t>.</a:t>
            </a:r>
          </a:p>
        </p:txBody>
      </p:sp>
    </p:spTree>
    <p:extLst>
      <p:ext uri="{BB962C8B-B14F-4D97-AF65-F5344CB8AC3E}">
        <p14:creationId xmlns:p14="http://schemas.microsoft.com/office/powerpoint/2010/main" val="24195379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85260" y="3268114"/>
            <a:ext cx="6025493" cy="2958514"/>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5585260" y="1645682"/>
            <a:ext cx="6025495" cy="1502338"/>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90525"/>
            <a:ext cx="9201150" cy="1242097"/>
          </a:xfrm>
        </p:spPr>
        <p:txBody>
          <a:bodyPr>
            <a:normAutofit/>
          </a:bodyPr>
          <a:lstStyle/>
          <a:p>
            <a:r>
              <a:rPr lang="en-US" sz="3600" b="1" dirty="0"/>
              <a:t>Deletion 17p [del(17p)] Increases Proliferation of Leukemic Cells</a:t>
            </a:r>
          </a:p>
        </p:txBody>
      </p:sp>
      <p:pic>
        <p:nvPicPr>
          <p:cNvPr id="18" name="Picture 17"/>
          <p:cNvPicPr>
            <a:picLocks noChangeAspect="1"/>
          </p:cNvPicPr>
          <p:nvPr/>
        </p:nvPicPr>
        <p:blipFill>
          <a:blip r:embed="rId3" cstate="print"/>
          <a:stretch>
            <a:fillRect/>
          </a:stretch>
        </p:blipFill>
        <p:spPr>
          <a:xfrm>
            <a:off x="8624521" y="3819940"/>
            <a:ext cx="2584019" cy="2415758"/>
          </a:xfrm>
          <a:prstGeom prst="rect">
            <a:avLst/>
          </a:prstGeom>
        </p:spPr>
      </p:pic>
      <p:sp>
        <p:nvSpPr>
          <p:cNvPr id="19" name="Content Placeholder 2"/>
          <p:cNvSpPr>
            <a:spLocks noGrp="1"/>
          </p:cNvSpPr>
          <p:nvPr>
            <p:ph idx="1"/>
          </p:nvPr>
        </p:nvSpPr>
        <p:spPr>
          <a:xfrm>
            <a:off x="5585260" y="1636255"/>
            <a:ext cx="6256937" cy="1600302"/>
          </a:xfrm>
        </p:spPr>
        <p:txBody>
          <a:bodyPr>
            <a:normAutofit/>
          </a:bodyPr>
          <a:lstStyle/>
          <a:p>
            <a:r>
              <a:rPr lang="en-US" sz="2400" dirty="0"/>
              <a:t>Tumor protein 53 gene (</a:t>
            </a:r>
            <a:r>
              <a:rPr lang="en-US" sz="2400" i="1" dirty="0"/>
              <a:t>TP53</a:t>
            </a:r>
            <a:r>
              <a:rPr lang="en-US" sz="2400" dirty="0"/>
              <a:t>) codes </a:t>
            </a:r>
            <a:r>
              <a:rPr lang="en-US" sz="2400" dirty="0" smtClean="0"/>
              <a:t>for a </a:t>
            </a:r>
            <a:r>
              <a:rPr lang="en-US" sz="2400" dirty="0"/>
              <a:t>tumor suppressor protein (p53)</a:t>
            </a:r>
            <a:endParaRPr lang="en-US" sz="2400" baseline="30000" dirty="0"/>
          </a:p>
          <a:p>
            <a:r>
              <a:rPr lang="en-US" sz="2400" b="1" dirty="0"/>
              <a:t>p53</a:t>
            </a:r>
            <a:r>
              <a:rPr lang="en-US" sz="2400" dirty="0"/>
              <a:t> binds damaged DNA, signaling </a:t>
            </a:r>
            <a:r>
              <a:rPr lang="en-US" sz="2400" dirty="0" smtClean="0"/>
              <a:t>either</a:t>
            </a:r>
            <a:br>
              <a:rPr lang="en-US" sz="2400" dirty="0" smtClean="0"/>
            </a:br>
            <a:r>
              <a:rPr lang="en-US" sz="2400" b="1" dirty="0" smtClean="0"/>
              <a:t>repair</a:t>
            </a:r>
            <a:r>
              <a:rPr lang="en-US" sz="2400" dirty="0" smtClean="0"/>
              <a:t> </a:t>
            </a:r>
            <a:r>
              <a:rPr lang="en-US" sz="2400" b="1" dirty="0"/>
              <a:t>or apoptosis</a:t>
            </a:r>
          </a:p>
        </p:txBody>
      </p:sp>
      <p:pic>
        <p:nvPicPr>
          <p:cNvPr id="20" name="Picture 19"/>
          <p:cNvPicPr>
            <a:picLocks noChangeAspect="1"/>
          </p:cNvPicPr>
          <p:nvPr/>
        </p:nvPicPr>
        <p:blipFill>
          <a:blip r:embed="rId4" cstate="print"/>
          <a:stretch>
            <a:fillRect/>
          </a:stretch>
        </p:blipFill>
        <p:spPr>
          <a:xfrm>
            <a:off x="942519" y="1690688"/>
            <a:ext cx="4443412" cy="4545010"/>
          </a:xfrm>
          <a:prstGeom prst="rect">
            <a:avLst/>
          </a:prstGeom>
        </p:spPr>
      </p:pic>
      <p:sp>
        <p:nvSpPr>
          <p:cNvPr id="24" name="Content Placeholder 2"/>
          <p:cNvSpPr txBox="1">
            <a:spLocks/>
          </p:cNvSpPr>
          <p:nvPr/>
        </p:nvSpPr>
        <p:spPr>
          <a:xfrm>
            <a:off x="5615943" y="3347224"/>
            <a:ext cx="6228171" cy="834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Deletion of 17p</a:t>
            </a:r>
            <a:r>
              <a:rPr lang="en-US" sz="2400" dirty="0"/>
              <a:t>, results in loss of </a:t>
            </a:r>
            <a:r>
              <a:rPr lang="en-US" sz="2400" i="1" dirty="0" smtClean="0"/>
              <a:t>TP53,</a:t>
            </a:r>
            <a:br>
              <a:rPr lang="en-US" sz="2400" i="1" dirty="0" smtClean="0"/>
            </a:br>
            <a:r>
              <a:rPr lang="en-US" sz="2400" dirty="0" smtClean="0"/>
              <a:t>leading </a:t>
            </a:r>
            <a:r>
              <a:rPr lang="en-US" sz="2400" dirty="0"/>
              <a:t>to:</a:t>
            </a:r>
          </a:p>
        </p:txBody>
      </p:sp>
      <p:sp>
        <p:nvSpPr>
          <p:cNvPr id="26" name="Content Placeholder 2"/>
          <p:cNvSpPr txBox="1">
            <a:spLocks/>
          </p:cNvSpPr>
          <p:nvPr/>
        </p:nvSpPr>
        <p:spPr>
          <a:xfrm>
            <a:off x="5585260" y="4072831"/>
            <a:ext cx="3039262" cy="2264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Decreased</a:t>
            </a:r>
            <a:r>
              <a:rPr lang="en-US" sz="2400" dirty="0"/>
              <a:t> production of </a:t>
            </a:r>
            <a:r>
              <a:rPr lang="en-US" sz="2400" b="1" dirty="0"/>
              <a:t>p53</a:t>
            </a:r>
          </a:p>
          <a:p>
            <a:r>
              <a:rPr lang="en-US" sz="2400" b="1" dirty="0"/>
              <a:t>Proliferation</a:t>
            </a:r>
            <a:r>
              <a:rPr lang="en-US" sz="2400" dirty="0"/>
              <a:t> of cells with damaged DNA and possible oncogenic mutations</a:t>
            </a:r>
          </a:p>
        </p:txBody>
      </p:sp>
      <p:sp>
        <p:nvSpPr>
          <p:cNvPr id="27" name="TextBox 26"/>
          <p:cNvSpPr txBox="1"/>
          <p:nvPr/>
        </p:nvSpPr>
        <p:spPr>
          <a:xfrm>
            <a:off x="843240" y="6337295"/>
            <a:ext cx="8565656" cy="461665"/>
          </a:xfrm>
          <a:prstGeom prst="rect">
            <a:avLst/>
          </a:prstGeom>
          <a:noFill/>
        </p:spPr>
        <p:txBody>
          <a:bodyPr wrap="square" rtlCol="0">
            <a:spAutoFit/>
          </a:bodyPr>
          <a:lstStyle/>
          <a:p>
            <a:r>
              <a:rPr lang="en-US" sz="1200" dirty="0"/>
              <a:t>National Library of Medicine (US). </a:t>
            </a:r>
            <a:r>
              <a:rPr lang="en-US" sz="1200" i="1" dirty="0"/>
              <a:t>http://</a:t>
            </a:r>
            <a:r>
              <a:rPr lang="en-US" sz="1200" i="1" dirty="0" smtClean="0"/>
              <a:t>ghr.nlm.nih.gov/gene/TP53.; </a:t>
            </a:r>
            <a:r>
              <a:rPr lang="en-US" sz="1200" dirty="0" smtClean="0"/>
              <a:t>Encyclopædia </a:t>
            </a:r>
            <a:r>
              <a:rPr lang="en-US" sz="1200" dirty="0"/>
              <a:t>Britannica Online. </a:t>
            </a:r>
            <a:r>
              <a:rPr lang="en-US" sz="1200" i="1" dirty="0"/>
              <a:t>http://</a:t>
            </a:r>
            <a:r>
              <a:rPr lang="en-US" sz="1200" i="1" dirty="0" smtClean="0"/>
              <a:t>www.britannica.com/science/TP53/images-videos/The-p53-protein-prevents-cells-with-damaged-DNA-from-dividing/58075. </a:t>
            </a:r>
            <a:endParaRPr lang="en-US" sz="1200" i="1" dirty="0"/>
          </a:p>
        </p:txBody>
      </p:sp>
    </p:spTree>
    <p:extLst>
      <p:ext uri="{BB962C8B-B14F-4D97-AF65-F5344CB8AC3E}">
        <p14:creationId xmlns:p14="http://schemas.microsoft.com/office/powerpoint/2010/main" val="42402707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print"/>
          <a:stretch>
            <a:fillRect/>
          </a:stretch>
        </p:blipFill>
        <p:spPr>
          <a:xfrm>
            <a:off x="6940212" y="1845458"/>
            <a:ext cx="4898105" cy="3551128"/>
          </a:xfrm>
          <a:prstGeom prst="rect">
            <a:avLst/>
          </a:prstGeom>
        </p:spPr>
      </p:pic>
      <p:sp>
        <p:nvSpPr>
          <p:cNvPr id="43" name="TextBox 42"/>
          <p:cNvSpPr txBox="1"/>
          <p:nvPr/>
        </p:nvSpPr>
        <p:spPr>
          <a:xfrm>
            <a:off x="1393271" y="3598807"/>
            <a:ext cx="5427458" cy="984885"/>
          </a:xfrm>
          <a:prstGeom prst="rect">
            <a:avLst/>
          </a:prstGeom>
          <a:noFill/>
        </p:spPr>
        <p:txBody>
          <a:bodyPr wrap="square" rtlCol="0">
            <a:spAutoFit/>
          </a:bodyPr>
          <a:lstStyle/>
          <a:p>
            <a:r>
              <a:rPr lang="en-US" sz="2000" b="1" dirty="0"/>
              <a:t>Poorer outcomes </a:t>
            </a:r>
            <a:r>
              <a:rPr lang="en-US" sz="2000" dirty="0"/>
              <a:t>to standard therapy, including chemo-immunotherapy (</a:t>
            </a:r>
            <a:r>
              <a:rPr lang="en-US" sz="2000" dirty="0" smtClean="0"/>
              <a:t>eg, </a:t>
            </a:r>
            <a:r>
              <a:rPr lang="en-US" sz="2000" dirty="0"/>
              <a:t>FCR)</a:t>
            </a:r>
          </a:p>
          <a:p>
            <a:pPr marL="342900" indent="-342900">
              <a:buFont typeface="Arial" panose="020B0604020202020204" pitchFamily="34" charset="0"/>
              <a:buChar char="•"/>
            </a:pPr>
            <a:r>
              <a:rPr lang="en-US" dirty="0"/>
              <a:t>Median </a:t>
            </a:r>
            <a:r>
              <a:rPr lang="en-US" dirty="0" smtClean="0"/>
              <a:t>survival </a:t>
            </a:r>
            <a:r>
              <a:rPr lang="en-US" b="1" dirty="0" smtClean="0"/>
              <a:t>2-3 </a:t>
            </a:r>
            <a:r>
              <a:rPr lang="en-US" b="1" dirty="0"/>
              <a:t>years</a:t>
            </a:r>
            <a:r>
              <a:rPr lang="en-US" dirty="0"/>
              <a:t> from initial treatment</a:t>
            </a:r>
          </a:p>
        </p:txBody>
      </p:sp>
      <p:pic>
        <p:nvPicPr>
          <p:cNvPr id="11" name="Picture 10"/>
          <p:cNvPicPr>
            <a:picLocks noChangeAspect="1"/>
          </p:cNvPicPr>
          <p:nvPr/>
        </p:nvPicPr>
        <p:blipFill>
          <a:blip r:embed="rId4" cstate="print">
            <a:grayscl/>
          </a:blip>
          <a:stretch>
            <a:fillRect/>
          </a:stretch>
        </p:blipFill>
        <p:spPr>
          <a:xfrm>
            <a:off x="792485" y="2991877"/>
            <a:ext cx="562491" cy="536530"/>
          </a:xfrm>
          <a:prstGeom prst="rect">
            <a:avLst/>
          </a:prstGeom>
        </p:spPr>
      </p:pic>
      <p:sp>
        <p:nvSpPr>
          <p:cNvPr id="20" name="TextBox 19"/>
          <p:cNvSpPr txBox="1"/>
          <p:nvPr/>
        </p:nvSpPr>
        <p:spPr>
          <a:xfrm>
            <a:off x="1428442" y="2464968"/>
            <a:ext cx="3255196" cy="400110"/>
          </a:xfrm>
          <a:prstGeom prst="rect">
            <a:avLst/>
          </a:prstGeom>
          <a:noFill/>
        </p:spPr>
        <p:txBody>
          <a:bodyPr wrap="square" rtlCol="0">
            <a:spAutoFit/>
          </a:bodyPr>
          <a:lstStyle/>
          <a:p>
            <a:r>
              <a:rPr lang="en-US" sz="2000" dirty="0"/>
              <a:t>Shorter time to </a:t>
            </a:r>
            <a:r>
              <a:rPr lang="en-US" sz="2000" b="1" dirty="0"/>
              <a:t>1</a:t>
            </a:r>
            <a:r>
              <a:rPr lang="en-US" sz="2000" b="1" baseline="30000" dirty="0"/>
              <a:t>st</a:t>
            </a:r>
            <a:r>
              <a:rPr lang="en-US" sz="2000" dirty="0"/>
              <a:t> treatment</a:t>
            </a:r>
          </a:p>
        </p:txBody>
      </p:sp>
      <p:sp>
        <p:nvSpPr>
          <p:cNvPr id="19" name="TextBox 18"/>
          <p:cNvSpPr txBox="1"/>
          <p:nvPr/>
        </p:nvSpPr>
        <p:spPr>
          <a:xfrm>
            <a:off x="1444229" y="1626887"/>
            <a:ext cx="4780724" cy="707886"/>
          </a:xfrm>
          <a:prstGeom prst="rect">
            <a:avLst/>
          </a:prstGeom>
          <a:noFill/>
        </p:spPr>
        <p:txBody>
          <a:bodyPr wrap="square" rtlCol="0">
            <a:spAutoFit/>
          </a:bodyPr>
          <a:lstStyle/>
          <a:p>
            <a:r>
              <a:rPr lang="en-US" sz="2000" dirty="0"/>
              <a:t>del(17p) </a:t>
            </a:r>
            <a:r>
              <a:rPr lang="en-US" sz="2000" b="1" dirty="0"/>
              <a:t>uncommon</a:t>
            </a:r>
            <a:r>
              <a:rPr lang="en-US" sz="2000" dirty="0"/>
              <a:t> in </a:t>
            </a:r>
            <a:r>
              <a:rPr lang="en-US" sz="2000" b="1" dirty="0"/>
              <a:t>treatment-naïve</a:t>
            </a:r>
            <a:r>
              <a:rPr lang="en-US" sz="2000" dirty="0"/>
              <a:t> CLL, BUT it results in:</a:t>
            </a:r>
          </a:p>
        </p:txBody>
      </p:sp>
      <p:pic>
        <p:nvPicPr>
          <p:cNvPr id="8" name="Picture 7"/>
          <p:cNvPicPr>
            <a:picLocks noChangeAspect="1"/>
          </p:cNvPicPr>
          <p:nvPr/>
        </p:nvPicPr>
        <p:blipFill>
          <a:blip r:embed="rId5" cstate="print"/>
          <a:stretch>
            <a:fillRect/>
          </a:stretch>
        </p:blipFill>
        <p:spPr>
          <a:xfrm>
            <a:off x="827221" y="2336732"/>
            <a:ext cx="441163" cy="555539"/>
          </a:xfrm>
          <a:prstGeom prst="rect">
            <a:avLst/>
          </a:prstGeom>
        </p:spPr>
      </p:pic>
      <p:cxnSp>
        <p:nvCxnSpPr>
          <p:cNvPr id="18" name="Straight Arrow Connector 17"/>
          <p:cNvCxnSpPr/>
          <p:nvPr/>
        </p:nvCxnSpPr>
        <p:spPr>
          <a:xfrm flipV="1">
            <a:off x="865599" y="4987475"/>
            <a:ext cx="2144091" cy="446107"/>
          </a:xfrm>
          <a:prstGeom prst="straightConnector1">
            <a:avLst/>
          </a:prstGeom>
          <a:ln w="762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cstate="print"/>
          <a:stretch>
            <a:fillRect/>
          </a:stretch>
        </p:blipFill>
        <p:spPr>
          <a:xfrm rot="13509973">
            <a:off x="976817" y="5511471"/>
            <a:ext cx="457200" cy="533400"/>
          </a:xfrm>
          <a:prstGeom prst="rect">
            <a:avLst/>
          </a:prstGeom>
        </p:spPr>
      </p:pic>
      <p:pic>
        <p:nvPicPr>
          <p:cNvPr id="25" name="Picture 24"/>
          <p:cNvPicPr>
            <a:picLocks noChangeAspect="1"/>
          </p:cNvPicPr>
          <p:nvPr/>
        </p:nvPicPr>
        <p:blipFill>
          <a:blip r:embed="rId6" cstate="print"/>
          <a:stretch>
            <a:fillRect/>
          </a:stretch>
        </p:blipFill>
        <p:spPr>
          <a:xfrm rot="13509973">
            <a:off x="2378045" y="5511469"/>
            <a:ext cx="457200" cy="533400"/>
          </a:xfrm>
          <a:prstGeom prst="rect">
            <a:avLst/>
          </a:prstGeom>
        </p:spPr>
      </p:pic>
      <p:pic>
        <p:nvPicPr>
          <p:cNvPr id="24" name="Picture 23"/>
          <p:cNvPicPr>
            <a:picLocks noChangeAspect="1"/>
          </p:cNvPicPr>
          <p:nvPr/>
        </p:nvPicPr>
        <p:blipFill>
          <a:blip r:embed="rId6" cstate="print"/>
          <a:stretch>
            <a:fillRect/>
          </a:stretch>
        </p:blipFill>
        <p:spPr>
          <a:xfrm rot="13509973">
            <a:off x="1677430" y="5511467"/>
            <a:ext cx="457200" cy="533400"/>
          </a:xfrm>
          <a:prstGeom prst="rect">
            <a:avLst/>
          </a:prstGeom>
        </p:spPr>
      </p:pic>
      <p:sp>
        <p:nvSpPr>
          <p:cNvPr id="2" name="Title 1"/>
          <p:cNvSpPr>
            <a:spLocks noGrp="1"/>
          </p:cNvSpPr>
          <p:nvPr>
            <p:ph type="title"/>
          </p:nvPr>
        </p:nvSpPr>
        <p:spPr>
          <a:xfrm>
            <a:off x="896796" y="465300"/>
            <a:ext cx="10515600" cy="764936"/>
          </a:xfrm>
        </p:spPr>
        <p:txBody>
          <a:bodyPr>
            <a:normAutofit/>
          </a:bodyPr>
          <a:lstStyle/>
          <a:p>
            <a:r>
              <a:rPr lang="en-US" sz="3600" b="1" dirty="0"/>
              <a:t>del(17p) Confers Poorer Survival in Patients with CLL</a:t>
            </a:r>
          </a:p>
        </p:txBody>
      </p:sp>
      <p:sp>
        <p:nvSpPr>
          <p:cNvPr id="7" name="L-Shape 6"/>
          <p:cNvSpPr/>
          <p:nvPr/>
        </p:nvSpPr>
        <p:spPr>
          <a:xfrm>
            <a:off x="855110" y="4720214"/>
            <a:ext cx="2154580" cy="840184"/>
          </a:xfrm>
          <a:prstGeom prst="corner">
            <a:avLst>
              <a:gd name="adj1" fmla="val 15424"/>
              <a:gd name="adj2" fmla="val 15854"/>
            </a:avLst>
          </a:prstGeom>
          <a:solidFill>
            <a:schemeClr val="tx1">
              <a:lumMod val="50000"/>
              <a:lumOff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3" name="TextBox 32"/>
          <p:cNvSpPr txBox="1"/>
          <p:nvPr/>
        </p:nvSpPr>
        <p:spPr>
          <a:xfrm rot="20936848">
            <a:off x="996511" y="4860498"/>
            <a:ext cx="1869284" cy="338554"/>
          </a:xfrm>
          <a:prstGeom prst="rect">
            <a:avLst/>
          </a:prstGeom>
          <a:noFill/>
        </p:spPr>
        <p:txBody>
          <a:bodyPr wrap="square" rtlCol="0">
            <a:spAutoFit/>
          </a:bodyPr>
          <a:lstStyle/>
          <a:p>
            <a:r>
              <a:rPr lang="en-US" sz="1600" b="1" dirty="0"/>
              <a:t>del(17p) Frequency </a:t>
            </a:r>
          </a:p>
        </p:txBody>
      </p:sp>
      <p:sp>
        <p:nvSpPr>
          <p:cNvPr id="35" name="TextBox 34"/>
          <p:cNvSpPr txBox="1"/>
          <p:nvPr/>
        </p:nvSpPr>
        <p:spPr>
          <a:xfrm>
            <a:off x="1035507" y="5924315"/>
            <a:ext cx="1804273" cy="338554"/>
          </a:xfrm>
          <a:prstGeom prst="rect">
            <a:avLst/>
          </a:prstGeom>
          <a:noFill/>
        </p:spPr>
        <p:txBody>
          <a:bodyPr wrap="square" rtlCol="0">
            <a:spAutoFit/>
          </a:bodyPr>
          <a:lstStyle/>
          <a:p>
            <a:r>
              <a:rPr lang="en-US" sz="1600" b="1" dirty="0"/>
              <a:t>Line of Therapy</a:t>
            </a:r>
            <a:r>
              <a:rPr lang="en-US" sz="1600" b="1" baseline="30000" dirty="0"/>
              <a:t>1,2,3</a:t>
            </a:r>
            <a:endParaRPr lang="en-US" sz="1600" b="1" dirty="0"/>
          </a:p>
        </p:txBody>
      </p:sp>
      <p:pic>
        <p:nvPicPr>
          <p:cNvPr id="16" name="Picture 15"/>
          <p:cNvPicPr>
            <a:picLocks noChangeAspect="1"/>
          </p:cNvPicPr>
          <p:nvPr/>
        </p:nvPicPr>
        <p:blipFill>
          <a:blip r:embed="rId7" cstate="print"/>
          <a:stretch>
            <a:fillRect/>
          </a:stretch>
        </p:blipFill>
        <p:spPr>
          <a:xfrm>
            <a:off x="934520" y="1667312"/>
            <a:ext cx="399968" cy="489835"/>
          </a:xfrm>
          <a:prstGeom prst="rect">
            <a:avLst/>
          </a:prstGeom>
        </p:spPr>
      </p:pic>
      <p:sp>
        <p:nvSpPr>
          <p:cNvPr id="28" name="TextBox 27"/>
          <p:cNvSpPr txBox="1"/>
          <p:nvPr/>
        </p:nvSpPr>
        <p:spPr>
          <a:xfrm>
            <a:off x="1416717" y="3101317"/>
            <a:ext cx="3255198" cy="400110"/>
          </a:xfrm>
          <a:prstGeom prst="rect">
            <a:avLst/>
          </a:prstGeom>
          <a:noFill/>
        </p:spPr>
        <p:txBody>
          <a:bodyPr wrap="square" rtlCol="0">
            <a:spAutoFit/>
          </a:bodyPr>
          <a:lstStyle/>
          <a:p>
            <a:r>
              <a:rPr lang="en-US" sz="2000" b="1" dirty="0"/>
              <a:t>Increased</a:t>
            </a:r>
            <a:r>
              <a:rPr lang="en-US" sz="2000" dirty="0"/>
              <a:t> </a:t>
            </a:r>
            <a:r>
              <a:rPr lang="en-US" sz="2000" b="1" dirty="0"/>
              <a:t>death</a:t>
            </a:r>
            <a:r>
              <a:rPr lang="en-US" sz="2000" dirty="0"/>
              <a:t> from disease</a:t>
            </a:r>
          </a:p>
        </p:txBody>
      </p:sp>
      <p:sp>
        <p:nvSpPr>
          <p:cNvPr id="38" name="Text Box 280"/>
          <p:cNvSpPr txBox="1">
            <a:spLocks noChangeArrowheads="1"/>
          </p:cNvSpPr>
          <p:nvPr/>
        </p:nvSpPr>
        <p:spPr bwMode="auto">
          <a:xfrm>
            <a:off x="7225231" y="5431126"/>
            <a:ext cx="4661969" cy="276999"/>
          </a:xfrm>
          <a:prstGeom prst="rect">
            <a:avLst/>
          </a:prstGeom>
          <a:noFill/>
          <a:ln w="9525">
            <a:noFill/>
            <a:miter lim="800000"/>
            <a:headEnd/>
            <a:tailEnd/>
          </a:ln>
        </p:spPr>
        <p:txBody>
          <a:bodyPr wrap="square" anchor="b">
            <a:prstTxWarp prst="textNoShape">
              <a:avLst/>
            </a:prstTxWarp>
            <a:spAutoFit/>
          </a:bodyPr>
          <a:lstStyle/>
          <a:p>
            <a:r>
              <a:rPr lang="en-US" sz="1200" dirty="0">
                <a:solidFill>
                  <a:srgbClr val="000000"/>
                </a:solidFill>
              </a:rPr>
              <a:t>Döhner H, et al. </a:t>
            </a:r>
            <a:r>
              <a:rPr lang="en-US" sz="1200" i="1" dirty="0">
                <a:solidFill>
                  <a:srgbClr val="000000"/>
                </a:solidFill>
              </a:rPr>
              <a:t>N Engl J Med</a:t>
            </a:r>
            <a:r>
              <a:rPr lang="en-US" sz="1200" dirty="0">
                <a:solidFill>
                  <a:srgbClr val="000000"/>
                </a:solidFill>
              </a:rPr>
              <a:t>. 2000;343:1910-1916.</a:t>
            </a:r>
          </a:p>
        </p:txBody>
      </p:sp>
      <p:pic>
        <p:nvPicPr>
          <p:cNvPr id="44" name="Picture 43"/>
          <p:cNvPicPr>
            <a:picLocks noChangeAspect="1"/>
          </p:cNvPicPr>
          <p:nvPr/>
        </p:nvPicPr>
        <p:blipFill>
          <a:blip r:embed="rId6" cstate="print"/>
          <a:stretch>
            <a:fillRect/>
          </a:stretch>
        </p:blipFill>
        <p:spPr>
          <a:xfrm rot="10800000">
            <a:off x="823170" y="3768739"/>
            <a:ext cx="501122" cy="58464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039938761"/>
              </p:ext>
            </p:extLst>
          </p:nvPr>
        </p:nvGraphicFramePr>
        <p:xfrm>
          <a:off x="3147111" y="4787198"/>
          <a:ext cx="3509496" cy="1341120"/>
        </p:xfrm>
        <a:graphic>
          <a:graphicData uri="http://schemas.openxmlformats.org/drawingml/2006/table">
            <a:tbl>
              <a:tblPr firstRow="1" bandRow="1">
                <a:tableStyleId>{5940675A-B579-460E-94D1-54222C63F5DA}</a:tableStyleId>
              </a:tblPr>
              <a:tblGrid>
                <a:gridCol w="2556814">
                  <a:extLst>
                    <a:ext uri="{9D8B030D-6E8A-4147-A177-3AD203B41FA5}">
                      <a16:colId xmlns="" xmlns:a16="http://schemas.microsoft.com/office/drawing/2014/main" val="2456964188"/>
                    </a:ext>
                  </a:extLst>
                </a:gridCol>
                <a:gridCol w="952682">
                  <a:extLst>
                    <a:ext uri="{9D8B030D-6E8A-4147-A177-3AD203B41FA5}">
                      <a16:colId xmlns="" xmlns:a16="http://schemas.microsoft.com/office/drawing/2014/main" val="614907386"/>
                    </a:ext>
                  </a:extLst>
                </a:gridCol>
              </a:tblGrid>
              <a:tr h="118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mn-lt"/>
                        </a:rPr>
                        <a:t>Therapy</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bg2">
                              <a:lumMod val="10000"/>
                            </a:schemeClr>
                          </a:solidFill>
                          <a:effectLst/>
                          <a:latin typeface="+mn-lt"/>
                        </a:rPr>
                        <a:t>del(17p)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04999293"/>
                  </a:ext>
                </a:extLst>
              </a:tr>
              <a:tr h="192139">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mn-lt"/>
                        </a:rPr>
                        <a:t>CLL8</a:t>
                      </a:r>
                      <a:r>
                        <a:rPr kumimoji="0" lang="en-US" sz="1400" b="1" i="0" u="none" strike="noStrike" cap="none" normalizeH="0" baseline="30000" dirty="0" smtClean="0">
                          <a:ln>
                            <a:noFill/>
                          </a:ln>
                          <a:solidFill>
                            <a:schemeClr val="tx1"/>
                          </a:solidFill>
                          <a:effectLst/>
                          <a:latin typeface="+mn-lt"/>
                        </a:rPr>
                        <a:t>1</a:t>
                      </a:r>
                      <a:r>
                        <a:rPr kumimoji="0" lang="en-US" sz="1400" b="1" i="0" u="none" strike="noStrike" cap="none" normalizeH="0" baseline="0" dirty="0" smtClean="0">
                          <a:ln>
                            <a:noFill/>
                          </a:ln>
                          <a:solidFill>
                            <a:schemeClr val="tx1"/>
                          </a:solidFill>
                          <a:effectLst/>
                          <a:latin typeface="+mn-lt"/>
                        </a:rPr>
                        <a:t> </a:t>
                      </a:r>
                      <a:r>
                        <a:rPr kumimoji="0" lang="en-US" sz="1600" b="1" i="0" u="none" strike="noStrike" cap="none" normalizeH="0" baseline="0" dirty="0">
                          <a:ln>
                            <a:noFill/>
                          </a:ln>
                          <a:solidFill>
                            <a:schemeClr val="tx1"/>
                          </a:solidFill>
                          <a:effectLst/>
                          <a:latin typeface="+mn-lt"/>
                        </a:rPr>
                        <a:t>Frontline FC vs FCR</a:t>
                      </a:r>
                      <a:endParaRPr lang="en-US" sz="16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2">
                              <a:lumMod val="10000"/>
                            </a:schemeClr>
                          </a:solidFill>
                          <a:effectLst/>
                          <a:latin typeface="+mn-lt"/>
                        </a:rPr>
                        <a:t>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721600319"/>
                  </a:ext>
                </a:extLst>
              </a:tr>
              <a:tr h="192139">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mn-lt"/>
                        </a:rPr>
                        <a:t>CLL3X</a:t>
                      </a:r>
                      <a:r>
                        <a:rPr kumimoji="0" lang="en-US" sz="1400" b="1" i="0" u="none" strike="noStrike" cap="none" normalizeH="0" baseline="30000" dirty="0" smtClean="0">
                          <a:ln>
                            <a:noFill/>
                          </a:ln>
                          <a:solidFill>
                            <a:schemeClr val="tx1"/>
                          </a:solidFill>
                          <a:effectLst/>
                          <a:latin typeface="+mn-lt"/>
                        </a:rPr>
                        <a:t>2</a:t>
                      </a:r>
                      <a:r>
                        <a:rPr kumimoji="0" lang="en-US" sz="1400" b="1" i="0" u="none" strike="noStrike" cap="none" normalizeH="0" baseline="0" dirty="0" smtClean="0">
                          <a:ln>
                            <a:noFill/>
                          </a:ln>
                          <a:solidFill>
                            <a:schemeClr val="tx1"/>
                          </a:solidFill>
                          <a:effectLst/>
                          <a:latin typeface="+mn-lt"/>
                        </a:rPr>
                        <a:t> </a:t>
                      </a:r>
                      <a:r>
                        <a:rPr kumimoji="0" lang="en-US" sz="1600" b="1" i="0" u="none" strike="noStrike" kern="1200" cap="none" normalizeH="0" baseline="0" dirty="0">
                          <a:ln>
                            <a:noFill/>
                          </a:ln>
                          <a:solidFill>
                            <a:schemeClr val="tx1"/>
                          </a:solidFill>
                          <a:effectLst/>
                          <a:latin typeface="+mn-lt"/>
                          <a:ea typeface="+mn-ea"/>
                          <a:cs typeface="+mn-cs"/>
                        </a:rPr>
                        <a:t>High-risk </a:t>
                      </a:r>
                      <a:r>
                        <a:rPr kumimoji="0" lang="en-US" sz="1600" b="1" i="0" u="none" strike="noStrike" cap="none" normalizeH="0" baseline="0" dirty="0">
                          <a:ln>
                            <a:noFill/>
                          </a:ln>
                          <a:solidFill>
                            <a:schemeClr val="tx1"/>
                          </a:solidFill>
                          <a:effectLst/>
                          <a:latin typeface="+mn-lt"/>
                        </a:rPr>
                        <a:t>Allo-SCT</a:t>
                      </a:r>
                      <a:endParaRPr lang="en-US" sz="16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2">
                              <a:lumMod val="10000"/>
                            </a:schemeClr>
                          </a:solidFill>
                          <a:effectLst/>
                          <a:latin typeface="+mn-lt"/>
                        </a:rPr>
                        <a:t>18.1%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56115553"/>
                  </a:ext>
                </a:extLst>
              </a:tr>
              <a:tr h="192139">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mn-lt"/>
                        </a:rPr>
                        <a:t>CLL2H</a:t>
                      </a:r>
                      <a:r>
                        <a:rPr kumimoji="0" lang="en-US" sz="1400" b="1" i="0" u="none" strike="noStrike" cap="none" normalizeH="0" baseline="30000" dirty="0" smtClean="0">
                          <a:ln>
                            <a:noFill/>
                          </a:ln>
                          <a:solidFill>
                            <a:schemeClr val="tx1"/>
                          </a:solidFill>
                          <a:effectLst/>
                          <a:latin typeface="+mn-lt"/>
                        </a:rPr>
                        <a:t>3</a:t>
                      </a:r>
                      <a:r>
                        <a:rPr kumimoji="0" lang="en-US" sz="1400" b="1" i="0" u="none" strike="noStrike" cap="none" normalizeH="0" baseline="0" dirty="0" smtClean="0">
                          <a:ln>
                            <a:noFill/>
                          </a:ln>
                          <a:solidFill>
                            <a:schemeClr val="tx1"/>
                          </a:solidFill>
                          <a:effectLst/>
                          <a:latin typeface="+mn-lt"/>
                        </a:rPr>
                        <a:t> </a:t>
                      </a:r>
                      <a:r>
                        <a:rPr kumimoji="0" lang="en-US" sz="1600" b="1" i="0" u="none" strike="noStrike" cap="none" normalizeH="0" baseline="0" dirty="0">
                          <a:ln>
                            <a:noFill/>
                          </a:ln>
                          <a:solidFill>
                            <a:schemeClr val="tx1"/>
                          </a:solidFill>
                          <a:effectLst/>
                          <a:latin typeface="+mn-lt"/>
                        </a:rPr>
                        <a:t>F-Ref. Alemtuzumab</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2">
                              <a:lumMod val="10000"/>
                            </a:schemeClr>
                          </a:solidFill>
                          <a:effectLst/>
                          <a:latin typeface="+mn-lt"/>
                        </a:rPr>
                        <a:t>30.1%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56780749"/>
                  </a:ext>
                </a:extLst>
              </a:tr>
            </a:tbl>
          </a:graphicData>
        </a:graphic>
      </p:graphicFrame>
      <p:sp>
        <p:nvSpPr>
          <p:cNvPr id="49" name="Rectangle 48"/>
          <p:cNvSpPr/>
          <p:nvPr/>
        </p:nvSpPr>
        <p:spPr>
          <a:xfrm>
            <a:off x="921005" y="6303963"/>
            <a:ext cx="10614503" cy="461665"/>
          </a:xfrm>
          <a:prstGeom prst="rect">
            <a:avLst/>
          </a:prstGeom>
        </p:spPr>
        <p:txBody>
          <a:bodyPr wrap="square">
            <a:spAutoFit/>
          </a:bodyPr>
          <a:lstStyle/>
          <a:p>
            <a:r>
              <a:rPr lang="en-US" altLang="en-US" sz="1200" baseline="30000" dirty="0" smtClean="0"/>
              <a:t>1</a:t>
            </a:r>
            <a:r>
              <a:rPr lang="en-US" altLang="en-US" sz="1200" dirty="0" smtClean="0"/>
              <a:t>Stilgenbauer </a:t>
            </a:r>
            <a:r>
              <a:rPr lang="en-US" altLang="en-US" sz="1200" dirty="0"/>
              <a:t>S, et al. </a:t>
            </a:r>
            <a:r>
              <a:rPr lang="en-US" altLang="en-US" sz="1200" i="1" dirty="0"/>
              <a:t>Blood</a:t>
            </a:r>
            <a:r>
              <a:rPr lang="en-US" altLang="en-US" sz="1200" dirty="0"/>
              <a:t>. 2014;123:3247-3254. </a:t>
            </a:r>
            <a:r>
              <a:rPr lang="en-US" altLang="en-US" sz="1200" baseline="30000" dirty="0" smtClean="0"/>
              <a:t>2</a:t>
            </a:r>
            <a:r>
              <a:rPr lang="en-US" altLang="en-US" sz="1200" dirty="0" smtClean="0"/>
              <a:t>Dreger </a:t>
            </a:r>
            <a:r>
              <a:rPr lang="en-US" altLang="en-US" sz="1200" dirty="0"/>
              <a:t>P, et al. ASH 2012. Abstract 966. </a:t>
            </a:r>
            <a:r>
              <a:rPr lang="en-US" altLang="en-US" sz="1200" baseline="30000" dirty="0" smtClean="0"/>
              <a:t>3</a:t>
            </a:r>
            <a:r>
              <a:rPr lang="en-US" altLang="en-US" sz="1200" dirty="0" smtClean="0"/>
              <a:t>Dreger </a:t>
            </a:r>
            <a:r>
              <a:rPr lang="en-US" altLang="en-US" sz="1200" dirty="0"/>
              <a:t>P, et al. </a:t>
            </a:r>
            <a:r>
              <a:rPr lang="en-US" altLang="en-US" sz="1200" i="1" dirty="0"/>
              <a:t>Blood</a:t>
            </a:r>
            <a:r>
              <a:rPr lang="en-US" altLang="en-US" sz="1200" dirty="0"/>
              <a:t>. 2013;121:3284-3288. </a:t>
            </a:r>
            <a:r>
              <a:rPr lang="nb-NO" altLang="en-US" sz="1200" baseline="30000" dirty="0" smtClean="0"/>
              <a:t>4</a:t>
            </a:r>
            <a:r>
              <a:rPr lang="nb-NO" altLang="en-US" sz="1200" dirty="0" smtClean="0"/>
              <a:t>Stilgenbauer S, </a:t>
            </a:r>
            <a:r>
              <a:rPr lang="nb-NO" altLang="en-US" sz="1200" dirty="0"/>
              <a:t>et al. </a:t>
            </a:r>
            <a:r>
              <a:rPr lang="nb-NO" altLang="en-US" sz="1200" i="1" dirty="0"/>
              <a:t>Hematology Am Soc Hematol Educ </a:t>
            </a:r>
            <a:r>
              <a:rPr lang="nb-NO" altLang="en-US" sz="1200" i="1" dirty="0" smtClean="0"/>
              <a:t>Program. </a:t>
            </a:r>
            <a:r>
              <a:rPr lang="nb-NO" altLang="en-US" sz="1200" dirty="0"/>
              <a:t>2010;2010:481-488. </a:t>
            </a:r>
            <a:endParaRPr lang="en-US" sz="1200" dirty="0"/>
          </a:p>
        </p:txBody>
      </p:sp>
      <p:sp>
        <p:nvSpPr>
          <p:cNvPr id="15" name="Rectangle: Rounded Corners 14"/>
          <p:cNvSpPr/>
          <p:nvPr/>
        </p:nvSpPr>
        <p:spPr>
          <a:xfrm>
            <a:off x="952499" y="2274006"/>
            <a:ext cx="5704107" cy="105142"/>
          </a:xfrm>
          <a:prstGeom prst="roundRect">
            <a:avLst/>
          </a:prstGeom>
          <a:solidFill>
            <a:schemeClr val="accent3">
              <a:lumMod val="20000"/>
              <a:lumOff val="80000"/>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3" name="Rectangle: Rounded Corners 52"/>
          <p:cNvSpPr/>
          <p:nvPr/>
        </p:nvSpPr>
        <p:spPr>
          <a:xfrm>
            <a:off x="952499" y="2870888"/>
            <a:ext cx="5704107" cy="105142"/>
          </a:xfrm>
          <a:prstGeom prst="roundRect">
            <a:avLst/>
          </a:prstGeom>
          <a:solidFill>
            <a:schemeClr val="accent3">
              <a:lumMod val="20000"/>
              <a:lumOff val="80000"/>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4" name="Rectangle: Rounded Corners 53"/>
          <p:cNvSpPr/>
          <p:nvPr/>
        </p:nvSpPr>
        <p:spPr>
          <a:xfrm>
            <a:off x="952499" y="3495751"/>
            <a:ext cx="5704107" cy="105142"/>
          </a:xfrm>
          <a:prstGeom prst="roundRect">
            <a:avLst/>
          </a:prstGeom>
          <a:solidFill>
            <a:schemeClr val="accent3">
              <a:lumMod val="20000"/>
              <a:lumOff val="80000"/>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Rectangle: Rounded Corners 54"/>
          <p:cNvSpPr/>
          <p:nvPr/>
        </p:nvSpPr>
        <p:spPr>
          <a:xfrm>
            <a:off x="952499" y="4515081"/>
            <a:ext cx="5704107" cy="105142"/>
          </a:xfrm>
          <a:prstGeom prst="roundRect">
            <a:avLst/>
          </a:prstGeom>
          <a:solidFill>
            <a:schemeClr val="accent3">
              <a:lumMod val="20000"/>
              <a:lumOff val="80000"/>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4892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3550" y="488460"/>
            <a:ext cx="9538578" cy="1056166"/>
          </a:xfrm>
        </p:spPr>
        <p:txBody>
          <a:bodyPr>
            <a:noAutofit/>
          </a:bodyPr>
          <a:lstStyle/>
          <a:p>
            <a:r>
              <a:rPr lang="en-US" sz="3600" b="1" dirty="0"/>
              <a:t>Common Frontline Therapies (</a:t>
            </a:r>
            <a:r>
              <a:rPr lang="en-US" sz="3600" b="1" dirty="0" smtClean="0"/>
              <a:t>eg, </a:t>
            </a:r>
            <a:r>
              <a:rPr lang="en-US" sz="3600" b="1" dirty="0"/>
              <a:t>FCR) </a:t>
            </a:r>
            <a:br>
              <a:rPr lang="en-US" sz="3600" b="1" dirty="0"/>
            </a:br>
            <a:r>
              <a:rPr lang="en-US" sz="3600" b="1" dirty="0"/>
              <a:t>Less Effective in CLL </a:t>
            </a:r>
            <a:r>
              <a:rPr lang="en-US" sz="3600" b="1" dirty="0" smtClean="0"/>
              <a:t>Patients </a:t>
            </a:r>
            <a:r>
              <a:rPr lang="en-US" sz="3600" b="1" dirty="0"/>
              <a:t>with del(17p)</a:t>
            </a:r>
            <a:endParaRPr lang="en-US" sz="3600" b="1" i="1"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2" t="32853" r="488" b="2552"/>
          <a:stretch/>
        </p:blipFill>
        <p:spPr bwMode="auto">
          <a:xfrm>
            <a:off x="746043" y="1997954"/>
            <a:ext cx="11127443" cy="430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952499" y="6512787"/>
            <a:ext cx="4698023" cy="276999"/>
          </a:xfrm>
          <a:prstGeom prst="rect">
            <a:avLst/>
          </a:prstGeom>
          <a:noFill/>
          <a:ln w="9525">
            <a:noFill/>
            <a:miter lim="800000"/>
            <a:headEnd/>
            <a:tailEnd/>
          </a:ln>
        </p:spPr>
        <p:txBody>
          <a:bodyPr wrap="square">
            <a:prstTxWarp prst="textNoShape">
              <a:avLst/>
            </a:prstTxWarp>
            <a:spAutoFit/>
          </a:bodyPr>
          <a:lstStyle/>
          <a:p>
            <a:r>
              <a:rPr lang="en-US" sz="1200" dirty="0" smtClean="0">
                <a:ea typeface="Arial" pitchFamily="-107" charset="0"/>
                <a:cs typeface="Arial" pitchFamily="-107" charset="0"/>
              </a:rPr>
              <a:t>Hallek M, </a:t>
            </a:r>
            <a:r>
              <a:rPr lang="en-US" sz="1200" dirty="0">
                <a:ea typeface="Arial" pitchFamily="-107" charset="0"/>
                <a:cs typeface="Arial" pitchFamily="-107" charset="0"/>
              </a:rPr>
              <a:t>et al</a:t>
            </a:r>
            <a:r>
              <a:rPr lang="en-US" sz="1200" dirty="0" smtClean="0">
                <a:ea typeface="Arial" pitchFamily="-107" charset="0"/>
                <a:cs typeface="Arial" pitchFamily="-107" charset="0"/>
              </a:rPr>
              <a:t>. </a:t>
            </a:r>
            <a:r>
              <a:rPr lang="en-US" sz="1200" i="1" dirty="0" smtClean="0">
                <a:ea typeface="Arial" pitchFamily="-107" charset="0"/>
                <a:cs typeface="Arial" pitchFamily="-107" charset="0"/>
              </a:rPr>
              <a:t>Lancet</a:t>
            </a:r>
            <a:r>
              <a:rPr lang="en-US" sz="1200" i="1" dirty="0">
                <a:ea typeface="Arial" pitchFamily="-107" charset="0"/>
                <a:cs typeface="Arial" pitchFamily="-107" charset="0"/>
              </a:rPr>
              <a:t>. </a:t>
            </a:r>
            <a:r>
              <a:rPr lang="en-US" sz="1200" dirty="0" smtClean="0">
                <a:ea typeface="Arial" pitchFamily="-107" charset="0"/>
                <a:cs typeface="Arial" pitchFamily="-107" charset="0"/>
              </a:rPr>
              <a:t>2010;376(9747</a:t>
            </a:r>
            <a:r>
              <a:rPr lang="en-US" sz="1200" dirty="0">
                <a:ea typeface="Arial" pitchFamily="-107" charset="0"/>
                <a:cs typeface="Arial" pitchFamily="-107" charset="0"/>
              </a:rPr>
              <a:t>):</a:t>
            </a:r>
            <a:r>
              <a:rPr lang="en-US" sz="1200" dirty="0" smtClean="0">
                <a:ea typeface="Arial" pitchFamily="-107" charset="0"/>
                <a:cs typeface="Arial" pitchFamily="-107" charset="0"/>
              </a:rPr>
              <a:t>1164-1174</a:t>
            </a:r>
            <a:r>
              <a:rPr lang="en-US" sz="1200" dirty="0">
                <a:ea typeface="Arial" pitchFamily="-107" charset="0"/>
                <a:cs typeface="Arial" pitchFamily="-107" charset="0"/>
              </a:rPr>
              <a:t>. </a:t>
            </a:r>
            <a:endParaRPr lang="en-US" sz="1200" dirty="0"/>
          </a:p>
        </p:txBody>
      </p:sp>
      <p:sp>
        <p:nvSpPr>
          <p:cNvPr id="6" name="TextBox 5"/>
          <p:cNvSpPr txBox="1"/>
          <p:nvPr/>
        </p:nvSpPr>
        <p:spPr>
          <a:xfrm>
            <a:off x="1941583" y="1713199"/>
            <a:ext cx="1591733" cy="369332"/>
          </a:xfrm>
          <a:prstGeom prst="rect">
            <a:avLst/>
          </a:prstGeom>
          <a:noFill/>
        </p:spPr>
        <p:txBody>
          <a:bodyPr wrap="square" rtlCol="0">
            <a:spAutoFit/>
          </a:bodyPr>
          <a:lstStyle/>
          <a:p>
            <a:pPr algn="ctr"/>
            <a:r>
              <a:rPr lang="en-US" b="1" dirty="0"/>
              <a:t>PFS</a:t>
            </a:r>
          </a:p>
        </p:txBody>
      </p:sp>
      <p:sp>
        <p:nvSpPr>
          <p:cNvPr id="7" name="TextBox 6"/>
          <p:cNvSpPr txBox="1"/>
          <p:nvPr/>
        </p:nvSpPr>
        <p:spPr>
          <a:xfrm>
            <a:off x="7416800" y="1713199"/>
            <a:ext cx="1591733" cy="369332"/>
          </a:xfrm>
          <a:prstGeom prst="rect">
            <a:avLst/>
          </a:prstGeom>
          <a:noFill/>
        </p:spPr>
        <p:txBody>
          <a:bodyPr wrap="square" rtlCol="0">
            <a:spAutoFit/>
          </a:bodyPr>
          <a:lstStyle/>
          <a:p>
            <a:pPr algn="ctr"/>
            <a:r>
              <a:rPr lang="en-US" b="1" dirty="0"/>
              <a:t>OS</a:t>
            </a:r>
          </a:p>
        </p:txBody>
      </p:sp>
    </p:spTree>
    <p:extLst>
      <p:ext uri="{BB962C8B-B14F-4D97-AF65-F5344CB8AC3E}">
        <p14:creationId xmlns:p14="http://schemas.microsoft.com/office/powerpoint/2010/main" val="22118962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Slide-"/>
  <p:tag name="SAVETOFOLDER" val="C:\Users\Virginia\Desktop\Jones PNGs\"/>
  <p:tag name="IMAGEWIDTH" val="1280"/>
  <p:tag name="IMAGEHEIGHT" val="720"/>
  <p:tag name="EXPORTRANGE" val="EntirePresentation"/>
  <p:tag name="SIZEBY" val="PIXELS"/>
  <p:tag name="EXPORTAS" val="PNG"/>
  <p:tag name="NUMBERFORMAT" val="20000"/>
</p:tagLst>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10016</TotalTime>
  <Words>3972</Words>
  <Application>Microsoft Office PowerPoint</Application>
  <PresentationFormat>Widescreen</PresentationFormat>
  <Paragraphs>720</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Calibri</vt:lpstr>
      <vt:lpstr>Calibri Light</vt:lpstr>
      <vt:lpstr>Symbol</vt:lpstr>
      <vt:lpstr>Times New Roman</vt:lpstr>
      <vt:lpstr>Wingdings</vt:lpstr>
      <vt:lpstr>Office Theme</vt:lpstr>
      <vt:lpstr>   Practicing Personalized Evidence-based Medicine in CLL through Risk Stratification and Patient Education</vt:lpstr>
      <vt:lpstr>PowerPoint Presentation</vt:lpstr>
      <vt:lpstr>Chronic Lymphocytic Leukemia (CLL) is the Accumulation of Immature Lymphocytes</vt:lpstr>
      <vt:lpstr>CLL Primarily Affects Older Patients</vt:lpstr>
      <vt:lpstr>Cytogenetics Plays an Important Role in CLL</vt:lpstr>
      <vt:lpstr>PowerPoint Presentation</vt:lpstr>
      <vt:lpstr>Deletion 17p [del(17p)] Increases Proliferation of Leukemic Cells</vt:lpstr>
      <vt:lpstr>del(17p) Confers Poorer Survival in Patients with CLL</vt:lpstr>
      <vt:lpstr>Common Frontline Therapies (eg, FCR)  Less Effective in CLL Patients with del(17p)</vt:lpstr>
      <vt:lpstr>Educating Patients/Caregivers is a Critical Component of del(17p) Testing</vt:lpstr>
      <vt:lpstr>Non-CLL-Related Comorbidities are Independent Predictors of Survival</vt:lpstr>
      <vt:lpstr>Cumulative Illness Rating Scale (CIRS) Can Help Better Characterize Biological Fitness</vt:lpstr>
      <vt:lpstr>Nurses Play a Critical Role in Monitoring and Assessing for Comorbidities</vt:lpstr>
      <vt:lpstr>Pharmacists Ensure Patient Safety by Assessing Combined Risk of Comorbidities and Therapy</vt:lpstr>
      <vt:lpstr>First-Line Treatment Options for Patients with del(17p)-Positive CLL</vt:lpstr>
      <vt:lpstr>Treatment Options for Patients with del(17p)-Positive Relapsed/Refractory CLL</vt:lpstr>
      <vt:lpstr>Ibrutinib and Idelalisib Interfere with BCR Signaling to Inhibit Pro-Survival Pathways in CLL Cells</vt:lpstr>
      <vt:lpstr>Venetoclax Inhibits Bcl-2, an Anti-Apoptotic Protein that can be Overexpressed in CLL Cells</vt:lpstr>
      <vt:lpstr>Balance Exposure to Prior Therapy with Comorbid Conditions to Guide Treatment Selection</vt:lpstr>
      <vt:lpstr>NCCN Updated their Guidelines for Relapsed/Refractory CLL in September 2016</vt:lpstr>
      <vt:lpstr>Pharmacists Evaluate Drug Metabolism and Transport to Manage Drug-Drug Interactions</vt:lpstr>
      <vt:lpstr>CYP3A4 Inhibitors Can Increase Toxicity to Ibrutinib and Venetoclax</vt:lpstr>
      <vt:lpstr>CYP3A4 Inhibitors Can Increase Toxicity to Ibrutinib and Venetoclax</vt:lpstr>
      <vt:lpstr>CYP3A4 Inhibitors Can Increase Toxicity to Ibrutinib and Venetoclax</vt:lpstr>
      <vt:lpstr>CYP3A4 Inducers Can Decrease Efficacy of Ibrutinib, Idelalisib, and Venetoclax</vt:lpstr>
      <vt:lpstr>CYP3A4 Inducers Can Decrease Efficacy of Ibrutinib, Idelalisib, and Venetoclax</vt:lpstr>
      <vt:lpstr>CYP3A4 Inducers Can Decrease Efficacy of Ibrutinib, Idelalisib, and Venetoclax</vt:lpstr>
      <vt:lpstr>Common CYP3A4 Inhibitors/Inducers to Consider when Treating Patients with CLL Therapy</vt:lpstr>
      <vt:lpstr>Pharmacists Optimize CLL Therapy through  Dose Modifications and Patient Monitoring</vt:lpstr>
      <vt:lpstr>Nurses are at the Forefront of Adverse Event Assessment and Intervention</vt:lpstr>
      <vt:lpstr>Nurses Must Understand Side-Effect Profiles of CLL Therapy to Monitor and Educate Patients on S/S</vt:lpstr>
      <vt:lpstr>Pharmacologic and Non-Pharmacologic Interventions to Manage Adverse Events to CLL Therapy</vt:lpstr>
      <vt:lpstr>Pharmacists Ensure Pharmacologic Safety at  All Stages of Treatment </vt:lpstr>
      <vt:lpstr>Shared Decision-Making Incorporates the Patient/Caregiver in Decisions Related to their Care</vt:lpstr>
      <vt:lpstr>Nurses Play an Integral Role in Patient Counseling and Identifying Barriers to Care</vt:lpstr>
      <vt:lpstr>Pharmacists Play an Integral Role in Patient Counseling and Assessing Medication Adherence</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Practicing Personalized Evidence-Based Medicine in CLL through Risk Stratification and Patient Education</dc:title>
  <dc:creator>PBrooks</dc:creator>
  <cp:lastModifiedBy>Virginia Briggs</cp:lastModifiedBy>
  <cp:revision>352</cp:revision>
  <cp:lastPrinted>2016-12-06T15:03:44Z</cp:lastPrinted>
  <dcterms:created xsi:type="dcterms:W3CDTF">2016-08-29T17:19:07Z</dcterms:created>
  <dcterms:modified xsi:type="dcterms:W3CDTF">2017-01-19T14:46:15Z</dcterms:modified>
</cp:coreProperties>
</file>